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74" r:id="rId9"/>
    <p:sldId id="261" r:id="rId10"/>
    <p:sldId id="262" r:id="rId11"/>
    <p:sldId id="272" r:id="rId12"/>
    <p:sldId id="264" r:id="rId13"/>
    <p:sldId id="265" r:id="rId14"/>
    <p:sldId id="270" r:id="rId15"/>
    <p:sldId id="275" r:id="rId16"/>
    <p:sldId id="276" r:id="rId17"/>
    <p:sldId id="266" r:id="rId18"/>
    <p:sldId id="267" r:id="rId19"/>
    <p:sldId id="273" r:id="rId20"/>
  </p:sldIdLst>
  <p:sldSz cx="9144000" cy="5143500" type="screen16x9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54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66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82138"/>
            <a:ext cx="6726063" cy="206957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3182884"/>
            <a:ext cx="2307831" cy="20770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1942559"/>
            <a:ext cx="6726064" cy="12452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1942559"/>
            <a:ext cx="2307832" cy="1245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050282"/>
            <a:ext cx="6108101" cy="1029803"/>
          </a:xfrm>
        </p:spPr>
        <p:txBody>
          <a:bodyPr anchor="b">
            <a:noAutofit/>
          </a:bodyPr>
          <a:lstStyle>
            <a:lvl1pPr algn="r">
              <a:defRPr sz="405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3295530"/>
            <a:ext cx="6108101" cy="838265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062753"/>
            <a:ext cx="878916" cy="101733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3533713"/>
            <a:ext cx="7210394" cy="339788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457198"/>
            <a:ext cx="7210394" cy="2692181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3877188"/>
            <a:ext cx="7210397" cy="46722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482"/>
            <a:ext cx="865613" cy="81809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8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457198"/>
            <a:ext cx="7210394" cy="2694563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712"/>
            <a:ext cx="865613" cy="81809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18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457199"/>
            <a:ext cx="6539158" cy="2277046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2740034"/>
            <a:ext cx="611743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37679" y="56108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227514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0297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3533712"/>
            <a:ext cx="7210397" cy="44140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3975112"/>
            <a:ext cx="7210397" cy="376691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564921"/>
            <a:ext cx="7218720" cy="810704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1752655"/>
            <a:ext cx="2302526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2267005"/>
            <a:ext cx="2287277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1752655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2267005"/>
            <a:ext cx="2297430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1752655"/>
            <a:ext cx="230251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2267005"/>
            <a:ext cx="2302519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15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564921"/>
            <a:ext cx="7210395" cy="810704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3223127"/>
            <a:ext cx="228727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1752655"/>
            <a:ext cx="228727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3655324"/>
            <a:ext cx="2287279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3223127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1752655"/>
            <a:ext cx="2297430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3655323"/>
            <a:ext cx="2300473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3223127"/>
            <a:ext cx="229762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1752655"/>
            <a:ext cx="229762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3655321"/>
            <a:ext cx="2300672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6087155" y="1402046"/>
            <a:ext cx="3830241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401152" y="4029302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457198"/>
            <a:ext cx="805352" cy="326532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457198"/>
            <a:ext cx="6652503" cy="3994942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4452141"/>
            <a:ext cx="2057400" cy="273844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4452141"/>
            <a:ext cx="4595104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4048975"/>
            <a:ext cx="865613" cy="818092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6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0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651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3065926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0447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0447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152421"/>
            <a:ext cx="7210395" cy="818091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3174129"/>
            <a:ext cx="7210395" cy="1278013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152422"/>
            <a:ext cx="865613" cy="81809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4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1752655"/>
            <a:ext cx="3523769" cy="26994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1752655"/>
            <a:ext cx="3525044" cy="26994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564922"/>
            <a:ext cx="7210397" cy="81070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1752655"/>
            <a:ext cx="3354245" cy="5198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2272507"/>
            <a:ext cx="3523766" cy="2179634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1752655"/>
            <a:ext cx="3355521" cy="51905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2272507"/>
            <a:ext cx="3525044" cy="2179634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0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2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564920"/>
            <a:ext cx="7210394" cy="810705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1752655"/>
            <a:ext cx="4206252" cy="2699485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1752654"/>
            <a:ext cx="2842559" cy="2699488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2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564921"/>
            <a:ext cx="7210393" cy="810704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1752656"/>
            <a:ext cx="4069387" cy="2699484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1752655"/>
            <a:ext cx="2907192" cy="269948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564921"/>
            <a:ext cx="7210396" cy="810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1752655"/>
            <a:ext cx="7210396" cy="2699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4452141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4452141"/>
            <a:ext cx="51529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564921"/>
            <a:ext cx="865613" cy="818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77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173" y="1987385"/>
            <a:ext cx="6319519" cy="1149531"/>
          </a:xfrm>
        </p:spPr>
        <p:txBody>
          <a:bodyPr>
            <a:noAutofit/>
          </a:bodyPr>
          <a:lstStyle/>
          <a:p>
            <a:pPr algn="ctr"/>
            <a:r>
              <a:rPr sz="4000" dirty="0">
                <a:latin typeface="Friz Quadrata Std" panose="020E0602040504020404" pitchFamily="34" charset="0"/>
              </a:rPr>
              <a:t>Vlad</a:t>
            </a:r>
            <a:r>
              <a:rPr lang="bs-Latn-BA" sz="4000" dirty="0" smtClean="0">
                <a:latin typeface="Friz Quadrata Std" panose="020E0602040504020404" pitchFamily="34" charset="0"/>
              </a:rPr>
              <a:t>a</a:t>
            </a:r>
            <a:r>
              <a:rPr sz="4000" dirty="0" smtClean="0">
                <a:latin typeface="Friz Quadrata Std" panose="020E0602040504020404" pitchFamily="34" charset="0"/>
              </a:rPr>
              <a:t> </a:t>
            </a:r>
            <a:r>
              <a:rPr sz="4000" dirty="0">
                <a:latin typeface="Friz Quadrata Std" panose="020E0602040504020404" pitchFamily="34" charset="0"/>
              </a:rPr>
              <a:t>Tuzlanskog kantona</a:t>
            </a:r>
            <a:r>
              <a:rPr lang="bs-Latn-BA" sz="4000" dirty="0">
                <a:latin typeface="Friz Quadrata Std" panose="020E0602040504020404" pitchFamily="34" charset="0"/>
              </a:rPr>
              <a:t/>
            </a:r>
            <a:br>
              <a:rPr lang="bs-Latn-BA" sz="4000" dirty="0">
                <a:latin typeface="Friz Quadrata Std" panose="020E0602040504020404" pitchFamily="34" charset="0"/>
              </a:rPr>
            </a:br>
            <a:r>
              <a:rPr lang="bs-Latn-BA" sz="4000" dirty="0">
                <a:latin typeface="Friz Quadrata Std" panose="020E0602040504020404" pitchFamily="34" charset="0"/>
              </a:rPr>
              <a:t>- </a:t>
            </a:r>
            <a:r>
              <a:rPr sz="4000" dirty="0">
                <a:latin typeface="Friz Quadrata Std" panose="020E0602040504020404" pitchFamily="34" charset="0"/>
              </a:rPr>
              <a:t>2025</a:t>
            </a:r>
            <a:r>
              <a:rPr lang="bs-Latn-BA" sz="4000" dirty="0">
                <a:latin typeface="Friz Quadrata Std" panose="020E0602040504020404" pitchFamily="34" charset="0"/>
              </a:rPr>
              <a:t>. godina -</a:t>
            </a:r>
            <a:endParaRPr sz="4000" dirty="0">
              <a:latin typeface="Friz Quadrata Std" panose="020E06020405040204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856" y="1987385"/>
            <a:ext cx="968587" cy="1149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dirty="0" err="1" smtClean="0">
                <a:latin typeface="Friz Quadrata Std" panose="020E0602040504020404" pitchFamily="34" charset="0"/>
              </a:rPr>
              <a:t>Okoliš</a:t>
            </a:r>
            <a:r>
              <a:rPr dirty="0" smtClean="0">
                <a:latin typeface="Friz Quadrata Std" panose="020E0602040504020404" pitchFamily="34" charset="0"/>
              </a:rPr>
              <a:t> </a:t>
            </a:r>
            <a:r>
              <a:rPr lang="bs-Latn-BA" dirty="0" smtClean="0">
                <a:latin typeface="Friz Quadrata Std" panose="020E0602040504020404" pitchFamily="34" charset="0"/>
              </a:rPr>
              <a:t/>
            </a:r>
            <a:br>
              <a:rPr lang="bs-Latn-BA" dirty="0" smtClean="0">
                <a:latin typeface="Friz Quadrata Std" panose="020E0602040504020404" pitchFamily="34" charset="0"/>
              </a:rPr>
            </a:br>
            <a:r>
              <a:rPr lang="bs-Latn-BA" dirty="0" smtClean="0">
                <a:latin typeface="Friz Quadrata Std" panose="020E0602040504020404" pitchFamily="34" charset="0"/>
              </a:rPr>
              <a:t>i </a:t>
            </a:r>
            <a:r>
              <a:rPr dirty="0" err="1" smtClean="0">
                <a:latin typeface="Friz Quadrata Std" panose="020E0602040504020404" pitchFamily="34" charset="0"/>
              </a:rPr>
              <a:t>energijska</a:t>
            </a:r>
            <a:r>
              <a:rPr dirty="0" smtClean="0">
                <a:latin typeface="Friz Quadrata Std" panose="020E0602040504020404" pitchFamily="34" charset="0"/>
              </a:rPr>
              <a:t> </a:t>
            </a:r>
            <a:r>
              <a:rPr dirty="0" err="1">
                <a:latin typeface="Friz Quadrata Std" panose="020E0602040504020404" pitchFamily="34" charset="0"/>
              </a:rPr>
              <a:t>efikasnost</a:t>
            </a:r>
            <a:endParaRPr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37010"/>
            <a:ext cx="7026244" cy="3065284"/>
          </a:xfrm>
        </p:spPr>
        <p:txBody>
          <a:bodyPr>
            <a:normAutofit/>
          </a:bodyPr>
          <a:lstStyle/>
          <a:p>
            <a:r>
              <a:rPr sz="2600" dirty="0">
                <a:latin typeface="Friz Quadrata Std" panose="020E0602040504020404" pitchFamily="34" charset="0"/>
              </a:rPr>
              <a:t>Mega </a:t>
            </a:r>
            <a:r>
              <a:rPr sz="2600" dirty="0" err="1">
                <a:latin typeface="Friz Quadrata Std" panose="020E0602040504020404" pitchFamily="34" charset="0"/>
              </a:rPr>
              <a:t>projekat</a:t>
            </a:r>
            <a:r>
              <a:rPr sz="2600" dirty="0">
                <a:latin typeface="Friz Quadrata Std" panose="020E0602040504020404" pitchFamily="34" charset="0"/>
              </a:rPr>
              <a:t> EE: </a:t>
            </a:r>
            <a:r>
              <a:rPr sz="2600" dirty="0" err="1">
                <a:latin typeface="Friz Quadrata Std" panose="020E0602040504020404" pitchFamily="34" charset="0"/>
              </a:rPr>
              <a:t>oko</a:t>
            </a:r>
            <a:r>
              <a:rPr sz="2600" dirty="0">
                <a:latin typeface="Friz Quadrata Std" panose="020E0602040504020404" pitchFamily="34" charset="0"/>
              </a:rPr>
              <a:t> 170 </a:t>
            </a:r>
            <a:r>
              <a:rPr sz="2600" dirty="0" err="1">
                <a:latin typeface="Friz Quadrata Std" panose="020E0602040504020404" pitchFamily="34" charset="0"/>
              </a:rPr>
              <a:t>javnih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 smtClean="0">
                <a:latin typeface="Friz Quadrata Std" panose="020E0602040504020404" pitchFamily="34" charset="0"/>
              </a:rPr>
              <a:t>objekata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pPr lvl="1"/>
            <a:r>
              <a:rPr sz="2300" dirty="0" err="1" smtClean="0">
                <a:latin typeface="Friz Quadrata Std" panose="020E0602040504020404" pitchFamily="34" charset="0"/>
              </a:rPr>
              <a:t>Vrijednost</a:t>
            </a:r>
            <a:r>
              <a:rPr sz="2300" dirty="0" smtClean="0">
                <a:latin typeface="Friz Quadrata Std" panose="020E0602040504020404" pitchFamily="34" charset="0"/>
              </a:rPr>
              <a:t> </a:t>
            </a:r>
            <a:r>
              <a:rPr sz="2300" dirty="0" err="1">
                <a:latin typeface="Friz Quadrata Std" panose="020E0602040504020404" pitchFamily="34" charset="0"/>
              </a:rPr>
              <a:t>projekta</a:t>
            </a:r>
            <a:r>
              <a:rPr sz="2300" dirty="0">
                <a:latin typeface="Friz Quadrata Std" panose="020E0602040504020404" pitchFamily="34" charset="0"/>
              </a:rPr>
              <a:t>: 17,4 </a:t>
            </a:r>
            <a:r>
              <a:rPr sz="2300" dirty="0" err="1">
                <a:latin typeface="Friz Quadrata Std" panose="020E0602040504020404" pitchFamily="34" charset="0"/>
              </a:rPr>
              <a:t>miliona</a:t>
            </a:r>
            <a:r>
              <a:rPr sz="2300" dirty="0">
                <a:latin typeface="Friz Quadrata Std" panose="020E0602040504020404" pitchFamily="34" charset="0"/>
              </a:rPr>
              <a:t> </a:t>
            </a:r>
            <a:r>
              <a:rPr sz="2300" dirty="0" smtClean="0">
                <a:latin typeface="Friz Quadrata Std" panose="020E0602040504020404" pitchFamily="34" charset="0"/>
              </a:rPr>
              <a:t>KM</a:t>
            </a:r>
            <a:endParaRPr lang="bs-Latn-BA" sz="2300" dirty="0">
              <a:latin typeface="Friz Quadrata Std" panose="020E0602040504020404" pitchFamily="34" charset="0"/>
            </a:endParaRPr>
          </a:p>
          <a:p>
            <a:pPr lvl="1"/>
            <a:endParaRPr sz="2600" dirty="0">
              <a:latin typeface="Friz Quadrata Std" panose="020E0602040504020404" pitchFamily="34" charset="0"/>
            </a:endParaRPr>
          </a:p>
          <a:p>
            <a:r>
              <a:rPr sz="2600" dirty="0" err="1">
                <a:latin typeface="Friz Quadrata Std" panose="020E0602040504020404" pitchFamily="34" charset="0"/>
              </a:rPr>
              <a:t>Regionalna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deponija</a:t>
            </a:r>
            <a:r>
              <a:rPr sz="2600" dirty="0">
                <a:latin typeface="Friz Quadrata Std" panose="020E0602040504020404" pitchFamily="34" charset="0"/>
              </a:rPr>
              <a:t> EKO-SEP </a:t>
            </a:r>
            <a:r>
              <a:rPr sz="2600" dirty="0" err="1">
                <a:latin typeface="Friz Quadrata Std" panose="020E0602040504020404" pitchFamily="34" charset="0"/>
              </a:rPr>
              <a:t>započela</a:t>
            </a:r>
            <a:r>
              <a:rPr sz="2600" dirty="0">
                <a:latin typeface="Friz Quadrata Std" panose="020E0602040504020404" pitchFamily="34" charset="0"/>
              </a:rPr>
              <a:t> s </a:t>
            </a:r>
            <a:r>
              <a:rPr sz="2600" dirty="0" err="1" smtClean="0">
                <a:latin typeface="Friz Quadrata Std" panose="020E0602040504020404" pitchFamily="34" charset="0"/>
              </a:rPr>
              <a:t>radom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pPr lvl="1"/>
            <a:endParaRPr sz="2300" dirty="0">
              <a:latin typeface="Friz Quadrata Std" panose="020E0602040504020404" pitchFamily="34" charset="0"/>
            </a:endParaRPr>
          </a:p>
          <a:p>
            <a:r>
              <a:rPr sz="2600" dirty="0">
                <a:latin typeface="Friz Quadrata Std" panose="020E0602040504020404" pitchFamily="34" charset="0"/>
              </a:rPr>
              <a:t>Novi </a:t>
            </a:r>
            <a:r>
              <a:rPr sz="2600" dirty="0" err="1">
                <a:latin typeface="Friz Quadrata Std" panose="020E0602040504020404" pitchFamily="34" charset="0"/>
              </a:rPr>
              <a:t>Prostorni</a:t>
            </a:r>
            <a:r>
              <a:rPr sz="2600" dirty="0">
                <a:latin typeface="Friz Quadrata Std" panose="020E0602040504020404" pitchFamily="34" charset="0"/>
              </a:rPr>
              <a:t> plan TK 2025–2045 </a:t>
            </a:r>
            <a:r>
              <a:rPr lang="bs-Latn-BA" sz="2600" dirty="0" smtClean="0">
                <a:latin typeface="Friz Quadrata Std" panose="020E0602040504020404" pitchFamily="34" charset="0"/>
              </a:rPr>
              <a:t>(</a:t>
            </a:r>
            <a:r>
              <a:rPr sz="2600" dirty="0" smtClean="0">
                <a:latin typeface="Friz Quadrata Std" panose="020E0602040504020404" pitchFamily="34" charset="0"/>
              </a:rPr>
              <a:t>u </a:t>
            </a:r>
            <a:r>
              <a:rPr sz="2600" dirty="0" err="1" smtClean="0">
                <a:latin typeface="Friz Quadrata Std" panose="020E0602040504020404" pitchFamily="34" charset="0"/>
              </a:rPr>
              <a:t>izradi</a:t>
            </a:r>
            <a:r>
              <a:rPr lang="bs-Latn-BA" sz="2600" dirty="0" smtClean="0">
                <a:latin typeface="Friz Quadrata Std" panose="020E0602040504020404" pitchFamily="34" charset="0"/>
              </a:rPr>
              <a:t>)</a:t>
            </a:r>
            <a:endParaRPr sz="26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1639" y="431070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s-Latn-BA" sz="3800" dirty="0">
                <a:latin typeface="Friz Quadrata Std" panose="020E0602040504020404" pitchFamily="34" charset="0"/>
              </a:rPr>
              <a:t>Poljoprivreda </a:t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lang="bs-Latn-BA" sz="3800" dirty="0">
                <a:latin typeface="Friz Quadrata Std" panose="020E0602040504020404" pitchFamily="34" charset="0"/>
              </a:rPr>
              <a:t>i ruralni razvoj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540583"/>
            <a:ext cx="7026244" cy="33362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2600" dirty="0">
                <a:latin typeface="Friz Quadrata Std" panose="020E0602040504020404" pitchFamily="34" charset="0"/>
              </a:rPr>
              <a:t>Rekordnih 16,5 miliona KM podrške </a:t>
            </a:r>
            <a:r>
              <a:rPr lang="bs-Latn-BA" sz="2600" dirty="0" smtClean="0">
                <a:latin typeface="Friz Quadrata Std" panose="020E0602040504020404" pitchFamily="34" charset="0"/>
              </a:rPr>
              <a:t>poljoprivrednicima</a:t>
            </a:r>
          </a:p>
          <a:p>
            <a:pPr lvl="1"/>
            <a:r>
              <a:rPr lang="bs-Latn-BA" sz="2200" dirty="0" smtClean="0">
                <a:latin typeface="Friz Quadrata Std" panose="020E0602040504020404" pitchFamily="34" charset="0"/>
              </a:rPr>
              <a:t>Prvi </a:t>
            </a:r>
            <a:r>
              <a:rPr lang="bs-Latn-BA" sz="2200" dirty="0">
                <a:latin typeface="Friz Quadrata Std" panose="020E0602040504020404" pitchFamily="34" charset="0"/>
              </a:rPr>
              <a:t>u FBiH po visini kantonalnih </a:t>
            </a:r>
            <a:r>
              <a:rPr lang="bs-Latn-BA" sz="2200" dirty="0" smtClean="0">
                <a:latin typeface="Friz Quadrata Std" panose="020E0602040504020404" pitchFamily="34" charset="0"/>
              </a:rPr>
              <a:t>poticaja</a:t>
            </a:r>
          </a:p>
          <a:p>
            <a:pPr lvl="1"/>
            <a:r>
              <a:rPr lang="bs-Latn-BA" sz="2400" dirty="0" smtClean="0">
                <a:latin typeface="Friz Quadrata Std" panose="020E0602040504020404" pitchFamily="34" charset="0"/>
              </a:rPr>
              <a:t>Posebna </a:t>
            </a:r>
            <a:r>
              <a:rPr lang="bs-Latn-BA" sz="2400" dirty="0">
                <a:latin typeface="Friz Quadrata Std" panose="020E0602040504020404" pitchFamily="34" charset="0"/>
              </a:rPr>
              <a:t>podrška mlijeku, pšenici i strateškim </a:t>
            </a:r>
            <a:r>
              <a:rPr lang="bs-Latn-BA" sz="2400" dirty="0" smtClean="0">
                <a:latin typeface="Friz Quadrata Std" panose="020E0602040504020404" pitchFamily="34" charset="0"/>
              </a:rPr>
              <a:t>kulturama</a:t>
            </a:r>
            <a:endParaRPr lang="bs-Latn-BA" sz="2400" dirty="0">
              <a:latin typeface="Friz Quadrata Std" panose="020E0602040504020404" pitchFamily="34" charset="0"/>
            </a:endParaRPr>
          </a:p>
          <a:p>
            <a:r>
              <a:rPr lang="bs-Latn-BA" sz="2600" dirty="0" err="1">
                <a:latin typeface="Friz Quadrata Std" panose="020E0602040504020404" pitchFamily="34" charset="0"/>
              </a:rPr>
              <a:t>Protivgradna</a:t>
            </a:r>
            <a:r>
              <a:rPr lang="bs-Latn-BA" sz="2600" dirty="0">
                <a:latin typeface="Friz Quadrata Std" panose="020E0602040504020404" pitchFamily="34" charset="0"/>
              </a:rPr>
              <a:t> zaštita i kapitalna </a:t>
            </a:r>
            <a:r>
              <a:rPr lang="bs-Latn-BA" sz="2600" dirty="0" smtClean="0">
                <a:latin typeface="Friz Quadrata Std" panose="020E0602040504020404" pitchFamily="34" charset="0"/>
              </a:rPr>
              <a:t>ulaganja</a:t>
            </a:r>
            <a:endParaRPr lang="bs-Latn-BA" sz="2200" dirty="0">
              <a:latin typeface="Friz Quadrata Std" panose="020E0602040504020404" pitchFamily="34" charset="0"/>
            </a:endParaRPr>
          </a:p>
          <a:p>
            <a:r>
              <a:rPr lang="bs-Latn-BA" sz="2600" dirty="0">
                <a:latin typeface="Friz Quadrata Std" panose="020E0602040504020404" pitchFamily="34" charset="0"/>
              </a:rPr>
              <a:t>Za čuvarsku službu 3.167.473,37 </a:t>
            </a:r>
            <a:r>
              <a:rPr lang="bs-Latn-BA" sz="2600" dirty="0" smtClean="0">
                <a:latin typeface="Friz Quadrata Std" panose="020E0602040504020404" pitchFamily="34" charset="0"/>
              </a:rPr>
              <a:t>KM</a:t>
            </a:r>
          </a:p>
          <a:p>
            <a:r>
              <a:rPr lang="bs-Latn-BA" sz="2600" dirty="0" smtClean="0">
                <a:latin typeface="Friz Quadrata Std" panose="020E0602040504020404" pitchFamily="34" charset="0"/>
              </a:rPr>
              <a:t>Za </a:t>
            </a:r>
            <a:r>
              <a:rPr lang="bs-Latn-BA" sz="2600" dirty="0">
                <a:latin typeface="Friz Quadrata Std" panose="020E0602040504020404" pitchFamily="34" charset="0"/>
              </a:rPr>
              <a:t>biološku obnovu šuma 363.948,63 KM 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72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Socijalna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sz="3800" dirty="0" err="1">
                <a:latin typeface="Friz Quadrata Std" panose="020E0602040504020404" pitchFamily="34" charset="0"/>
              </a:rPr>
              <a:t>politika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lang="bs-Latn-BA" sz="3800" dirty="0">
                <a:latin typeface="Friz Quadrata Std" panose="020E0602040504020404" pitchFamily="34" charset="0"/>
              </a:rPr>
              <a:t/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sz="3800" dirty="0">
                <a:latin typeface="Friz Quadrata Std" panose="020E0602040504020404" pitchFamily="34" charset="0"/>
              </a:rPr>
              <a:t>i </a:t>
            </a:r>
            <a:r>
              <a:rPr sz="3800" dirty="0" err="1">
                <a:latin typeface="Friz Quadrata Std" panose="020E0602040504020404" pitchFamily="34" charset="0"/>
              </a:rPr>
              <a:t>briga</a:t>
            </a:r>
            <a:r>
              <a:rPr sz="3800" dirty="0">
                <a:latin typeface="Friz Quadrata Std" panose="020E0602040504020404" pitchFamily="34" charset="0"/>
              </a:rPr>
              <a:t> o </a:t>
            </a:r>
            <a:r>
              <a:rPr sz="3800" dirty="0" err="1">
                <a:latin typeface="Friz Quadrata Std" panose="020E0602040504020404" pitchFamily="34" charset="0"/>
              </a:rPr>
              <a:t>ranjivima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2" y="1574448"/>
            <a:ext cx="8166981" cy="3485232"/>
          </a:xfrm>
        </p:spPr>
        <p:txBody>
          <a:bodyPr>
            <a:normAutofit lnSpcReduction="10000"/>
          </a:bodyPr>
          <a:lstStyle/>
          <a:p>
            <a:r>
              <a:rPr sz="2800" dirty="0">
                <a:latin typeface="Friz Quadrata Std" panose="020E0602040504020404" pitchFamily="34" charset="0"/>
              </a:rPr>
              <a:t>3,8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KM </a:t>
            </a:r>
            <a:r>
              <a:rPr sz="2800" dirty="0" err="1">
                <a:latin typeface="Friz Quadrata Std" panose="020E0602040504020404" pitchFamily="34" charset="0"/>
              </a:rPr>
              <a:t>pomoći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penzionerima</a:t>
            </a:r>
            <a:r>
              <a:rPr sz="2800" dirty="0">
                <a:latin typeface="Friz Quadrata Std" panose="020E0602040504020404" pitchFamily="34" charset="0"/>
              </a:rPr>
              <a:t> sa </a:t>
            </a:r>
            <a:r>
              <a:rPr sz="2800" dirty="0" err="1">
                <a:latin typeface="Friz Quadrata Std" panose="020E0602040504020404" pitchFamily="34" charset="0"/>
              </a:rPr>
              <a:t>najnižim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penzijama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000" dirty="0">
              <a:latin typeface="Friz Quadrata Std" panose="020E0602040504020404" pitchFamily="34" charset="0"/>
            </a:endParaRPr>
          </a:p>
          <a:p>
            <a:r>
              <a:rPr sz="2800" dirty="0">
                <a:latin typeface="Friz Quadrata Std" panose="020E0602040504020404" pitchFamily="34" charset="0"/>
              </a:rPr>
              <a:t>2,56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KM za </a:t>
            </a:r>
            <a:r>
              <a:rPr sz="2800" dirty="0" err="1" smtClean="0">
                <a:latin typeface="Friz Quadrata Std" panose="020E0602040504020404" pitchFamily="34" charset="0"/>
              </a:rPr>
              <a:t>povratnike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000" dirty="0">
              <a:latin typeface="Friz Quadrata Std" panose="020E0602040504020404" pitchFamily="34" charset="0"/>
            </a:endParaRPr>
          </a:p>
          <a:p>
            <a:r>
              <a:rPr sz="2800" dirty="0" err="1" smtClean="0">
                <a:latin typeface="Friz Quadrata Std" panose="020E0602040504020404" pitchFamily="34" charset="0"/>
              </a:rPr>
              <a:t>Zdravstvena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zaštita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povratnika</a:t>
            </a:r>
            <a:r>
              <a:rPr sz="2800" dirty="0">
                <a:latin typeface="Friz Quadrata Std" panose="020E0602040504020404" pitchFamily="34" charset="0"/>
              </a:rPr>
              <a:t> u RS – 650.000 </a:t>
            </a:r>
            <a:r>
              <a:rPr sz="2800" dirty="0" smtClean="0">
                <a:latin typeface="Friz Quadrata Std" panose="020E0602040504020404" pitchFamily="34" charset="0"/>
              </a:rPr>
              <a:t>KM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000" dirty="0">
              <a:latin typeface="Friz Quadrata Std" panose="020E0602040504020404" pitchFamily="34" charset="0"/>
            </a:endParaRPr>
          </a:p>
          <a:p>
            <a:r>
              <a:rPr sz="2800" dirty="0" err="1">
                <a:latin typeface="Friz Quadrata Std" panose="020E0602040504020404" pitchFamily="34" charset="0"/>
              </a:rPr>
              <a:t>Materijalno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zbrinjavanje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socijalno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ugroženih</a:t>
            </a:r>
            <a:r>
              <a:rPr lang="bs-Latn-BA" sz="2800" dirty="0">
                <a:latin typeface="Friz Quadrata Std" panose="020E0602040504020404" pitchFamily="34" charset="0"/>
              </a:rPr>
              <a:t> </a:t>
            </a:r>
            <a:r>
              <a:rPr lang="bs-Latn-BA" sz="2800" dirty="0" smtClean="0">
                <a:latin typeface="Friz Quadrata Std" panose="020E0602040504020404" pitchFamily="34" charset="0"/>
              </a:rPr>
              <a:t>– 205.000 KM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Mladi</a:t>
            </a:r>
            <a:r>
              <a:rPr sz="3800" dirty="0">
                <a:latin typeface="Friz Quadrata Std" panose="020E0602040504020404" pitchFamily="34" charset="0"/>
              </a:rPr>
              <a:t>, sport i </a:t>
            </a:r>
            <a:r>
              <a:rPr sz="3800" dirty="0" err="1">
                <a:latin typeface="Friz Quadrata Std" panose="020E0602040504020404" pitchFamily="34" charset="0"/>
              </a:rPr>
              <a:t>kultura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743" y="1534602"/>
            <a:ext cx="8424790" cy="3464114"/>
          </a:xfrm>
        </p:spPr>
        <p:txBody>
          <a:bodyPr>
            <a:noAutofit/>
          </a:bodyPr>
          <a:lstStyle/>
          <a:p>
            <a:r>
              <a:rPr lang="pl-PL" sz="2600" dirty="0" smtClean="0">
                <a:latin typeface="Friz Quadrata Std" panose="020E0602040504020404" pitchFamily="34" charset="0"/>
              </a:rPr>
              <a:t>Za tjelesnu </a:t>
            </a:r>
            <a:r>
              <a:rPr lang="pl-PL" sz="2600" dirty="0">
                <a:latin typeface="Friz Quadrata Std" panose="020E0602040504020404" pitchFamily="34" charset="0"/>
              </a:rPr>
              <a:t>kulturu i sport </a:t>
            </a:r>
            <a:r>
              <a:rPr lang="pl-PL" sz="2600" dirty="0" smtClean="0">
                <a:latin typeface="Friz Quadrata Std" panose="020E0602040504020404" pitchFamily="34" charset="0"/>
              </a:rPr>
              <a:t>2,2 </a:t>
            </a:r>
            <a:r>
              <a:rPr lang="pl-PL" sz="2600" dirty="0">
                <a:latin typeface="Friz Quadrata Std" panose="020E0602040504020404" pitchFamily="34" charset="0"/>
              </a:rPr>
              <a:t>miliona </a:t>
            </a:r>
            <a:r>
              <a:rPr lang="pl-PL" sz="2600" dirty="0" smtClean="0">
                <a:latin typeface="Friz Quadrata Std" panose="020E0602040504020404" pitchFamily="34" charset="0"/>
              </a:rPr>
              <a:t>KM</a:t>
            </a:r>
          </a:p>
          <a:p>
            <a:pPr lvl="1"/>
            <a:r>
              <a:rPr lang="bs-Latn-BA" sz="2300" dirty="0" err="1" smtClean="0">
                <a:latin typeface="Friz Quadrata Std" panose="020E0602040504020404" pitchFamily="34" charset="0"/>
              </a:rPr>
              <a:t>podržano</a:t>
            </a:r>
            <a:r>
              <a:rPr lang="bs-Latn-BA" sz="2300" dirty="0" smtClean="0">
                <a:latin typeface="Friz Quadrata Std" panose="020E0602040504020404" pitchFamily="34" charset="0"/>
              </a:rPr>
              <a:t> 215 projekata (najšira raspodjela)</a:t>
            </a:r>
          </a:p>
          <a:p>
            <a:pPr lvl="1"/>
            <a:r>
              <a:rPr lang="pl-PL" sz="2300" dirty="0" smtClean="0">
                <a:latin typeface="Friz Quadrata Std" panose="020E0602040504020404" pitchFamily="34" charset="0"/>
              </a:rPr>
              <a:t>sportske stipendije </a:t>
            </a:r>
            <a:r>
              <a:rPr lang="pl-PL" sz="2300" dirty="0">
                <a:latin typeface="Friz Quadrata Std" panose="020E0602040504020404" pitchFamily="34" charset="0"/>
              </a:rPr>
              <a:t>150.000 </a:t>
            </a:r>
            <a:r>
              <a:rPr lang="pl-PL" sz="2300" dirty="0" smtClean="0">
                <a:latin typeface="Friz Quadrata Std" panose="020E0602040504020404" pitchFamily="34" charset="0"/>
              </a:rPr>
              <a:t>KM</a:t>
            </a:r>
          </a:p>
          <a:p>
            <a:pPr lvl="1"/>
            <a:r>
              <a:rPr lang="pl-PL" sz="2300" dirty="0" smtClean="0">
                <a:latin typeface="Friz Quadrata Std" panose="020E0602040504020404" pitchFamily="34" charset="0"/>
              </a:rPr>
              <a:t>rekonstrukcija </a:t>
            </a:r>
            <a:r>
              <a:rPr lang="pl-PL" sz="2300" dirty="0">
                <a:latin typeface="Friz Quadrata Std" panose="020E0602040504020404" pitchFamily="34" charset="0"/>
              </a:rPr>
              <a:t>i </a:t>
            </a:r>
            <a:r>
              <a:rPr lang="pl-PL" sz="2300" dirty="0" smtClean="0">
                <a:latin typeface="Friz Quadrata Std" panose="020E0602040504020404" pitchFamily="34" charset="0"/>
              </a:rPr>
              <a:t>opremanje </a:t>
            </a:r>
            <a:r>
              <a:rPr lang="pl-PL" sz="2300" dirty="0">
                <a:latin typeface="Friz Quadrata Std" panose="020E0602040504020404" pitchFamily="34" charset="0"/>
              </a:rPr>
              <a:t>sportskih </a:t>
            </a:r>
            <a:r>
              <a:rPr lang="pl-PL" sz="2300" dirty="0" smtClean="0">
                <a:latin typeface="Friz Quadrata Std" panose="020E0602040504020404" pitchFamily="34" charset="0"/>
              </a:rPr>
              <a:t>objekata</a:t>
            </a:r>
            <a:r>
              <a:rPr lang="pl-PL" sz="2300" dirty="0">
                <a:latin typeface="Friz Quadrata Std" panose="020E0602040504020404" pitchFamily="34" charset="0"/>
              </a:rPr>
              <a:t> </a:t>
            </a:r>
            <a:r>
              <a:rPr lang="pl-PL" sz="2300" dirty="0" smtClean="0">
                <a:latin typeface="Friz Quadrata Std" panose="020E0602040504020404" pitchFamily="34" charset="0"/>
              </a:rPr>
              <a:t>729.000 KM</a:t>
            </a:r>
            <a:endParaRPr lang="pl-PL" sz="2300" dirty="0">
              <a:latin typeface="Friz Quadrata Std" panose="020E0602040504020404" pitchFamily="34" charset="0"/>
            </a:endParaRPr>
          </a:p>
          <a:p>
            <a:r>
              <a:rPr sz="2600" dirty="0" err="1" smtClean="0">
                <a:latin typeface="Friz Quadrata Std" panose="020E0602040504020404" pitchFamily="34" charset="0"/>
              </a:rPr>
              <a:t>Više</a:t>
            </a:r>
            <a:r>
              <a:rPr sz="2600" dirty="0" smtClean="0">
                <a:latin typeface="Friz Quadrata Std" panose="020E0602040504020404" pitchFamily="34" charset="0"/>
              </a:rPr>
              <a:t> </a:t>
            </a:r>
            <a:r>
              <a:rPr sz="2600" dirty="0">
                <a:latin typeface="Friz Quadrata Std" panose="020E0602040504020404" pitchFamily="34" charset="0"/>
              </a:rPr>
              <a:t>od 930.000 KM za </a:t>
            </a:r>
            <a:r>
              <a:rPr sz="2600" dirty="0" smtClean="0">
                <a:latin typeface="Friz Quadrata Std" panose="020E0602040504020404" pitchFamily="34" charset="0"/>
              </a:rPr>
              <a:t>mlade</a:t>
            </a:r>
            <a:endParaRPr lang="bs-Latn-BA" sz="2600" dirty="0" smtClean="0">
              <a:latin typeface="Friz Quadrata Std" panose="020E0602040504020404" pitchFamily="34" charset="0"/>
            </a:endParaRPr>
          </a:p>
          <a:p>
            <a:r>
              <a:rPr sz="2600" dirty="0" err="1" smtClean="0">
                <a:latin typeface="Friz Quadrata Std" panose="020E0602040504020404" pitchFamily="34" charset="0"/>
              </a:rPr>
              <a:t>Podrška</a:t>
            </a:r>
            <a:r>
              <a:rPr sz="2600" dirty="0" smtClean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omladinskom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 smtClean="0">
                <a:latin typeface="Friz Quadrata Std" panose="020E0602040504020404" pitchFamily="34" charset="0"/>
              </a:rPr>
              <a:t>poduzetništvu</a:t>
            </a:r>
            <a:endParaRPr lang="bs-Latn-BA" sz="2600" dirty="0" smtClean="0">
              <a:latin typeface="Friz Quadrata Std" panose="020E0602040504020404" pitchFamily="34" charset="0"/>
            </a:endParaRPr>
          </a:p>
          <a:p>
            <a:r>
              <a:rPr lang="bs-Latn-BA" sz="2600" dirty="0" smtClean="0">
                <a:latin typeface="Friz Quadrata Std" panose="020E0602040504020404" pitchFamily="34" charset="0"/>
              </a:rPr>
              <a:t>Svjetsko prvenstvo u ribolovu</a:t>
            </a:r>
          </a:p>
          <a:p>
            <a:r>
              <a:rPr lang="bs-Latn-BA" sz="2600" dirty="0" smtClean="0">
                <a:latin typeface="Friz Quadrata Std" panose="020E0602040504020404" pitchFamily="34" charset="0"/>
              </a:rPr>
              <a:t>Podrška </a:t>
            </a:r>
            <a:r>
              <a:rPr lang="bs-Latn-BA" sz="2600" dirty="0" err="1" smtClean="0">
                <a:latin typeface="Friz Quadrata Std" panose="020E0602040504020404" pitchFamily="34" charset="0"/>
              </a:rPr>
              <a:t>reprezentativnom</a:t>
            </a:r>
            <a:r>
              <a:rPr lang="bs-Latn-BA" sz="2600" dirty="0" smtClean="0">
                <a:latin typeface="Friz Quadrata Std" panose="020E0602040504020404" pitchFamily="34" charset="0"/>
              </a:rPr>
              <a:t> sportu u TK</a:t>
            </a:r>
            <a:endParaRPr sz="26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sz="3800" dirty="0" err="1">
                <a:latin typeface="Friz Quadrata Std" panose="020E0602040504020404" pitchFamily="34" charset="0"/>
              </a:rPr>
              <a:t>Boračko-invalidska</a:t>
            </a:r>
            <a:r>
              <a:rPr lang="bs-Latn-BA" sz="3800" dirty="0">
                <a:latin typeface="Friz Quadrata Std" panose="020E0602040504020404" pitchFamily="34" charset="0"/>
              </a:rPr>
              <a:t> zaštita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480" y="1548783"/>
            <a:ext cx="8065839" cy="3868090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Friz Quadrata Std" panose="020E0602040504020404" pitchFamily="34" charset="0"/>
              </a:rPr>
              <a:t>2 miliona KM za stipendiranje 1.221 učenika i </a:t>
            </a:r>
            <a:r>
              <a:rPr lang="pl-PL" sz="2800" dirty="0" smtClean="0">
                <a:latin typeface="Friz Quadrata Std" panose="020E0602040504020404" pitchFamily="34" charset="0"/>
              </a:rPr>
              <a:t>studenta</a:t>
            </a:r>
          </a:p>
          <a:p>
            <a:pPr lvl="1"/>
            <a:endParaRPr lang="pl-PL" sz="2500" dirty="0" smtClean="0">
              <a:latin typeface="Friz Quadrata Std" panose="020E0602040504020404" pitchFamily="34" charset="0"/>
            </a:endParaRPr>
          </a:p>
          <a:p>
            <a:r>
              <a:rPr lang="bs-Latn-BA" sz="2800" dirty="0" smtClean="0">
                <a:latin typeface="Friz Quadrata Std" panose="020E0602040504020404" pitchFamily="34" charset="0"/>
              </a:rPr>
              <a:t>2,3 </a:t>
            </a:r>
            <a:r>
              <a:rPr lang="bs-Latn-BA" sz="2800" dirty="0">
                <a:latin typeface="Friz Quadrata Std" panose="020E0602040504020404" pitchFamily="34" charset="0"/>
              </a:rPr>
              <a:t>miliona </a:t>
            </a:r>
            <a:r>
              <a:rPr lang="bs-Latn-BA" sz="2800" dirty="0" smtClean="0">
                <a:latin typeface="Friz Quadrata Std" panose="020E0602040504020404" pitchFamily="34" charset="0"/>
              </a:rPr>
              <a:t>KM za samozapošljavanje </a:t>
            </a:r>
            <a:r>
              <a:rPr lang="bs-Latn-BA" sz="2800" dirty="0">
                <a:latin typeface="Friz Quadrata Std" panose="020E0602040504020404" pitchFamily="34" charset="0"/>
              </a:rPr>
              <a:t>i </a:t>
            </a:r>
            <a:r>
              <a:rPr lang="bs-Latn-BA" sz="2800" dirty="0" smtClean="0">
                <a:latin typeface="Friz Quadrata Std" panose="020E0602040504020404" pitchFamily="34" charset="0"/>
              </a:rPr>
              <a:t>zapošljavanje </a:t>
            </a:r>
            <a:r>
              <a:rPr lang="bs-Latn-BA" sz="2800" dirty="0">
                <a:latin typeface="Friz Quadrata Std" panose="020E0602040504020404" pitchFamily="34" charset="0"/>
              </a:rPr>
              <a:t>branilaca </a:t>
            </a:r>
            <a:r>
              <a:rPr lang="bs-Latn-BA" sz="2800" dirty="0" smtClean="0">
                <a:latin typeface="Friz Quadrata Std" panose="020E0602040504020404" pitchFamily="34" charset="0"/>
              </a:rPr>
              <a:t>– rekordan iznos</a:t>
            </a:r>
          </a:p>
          <a:p>
            <a:pPr lvl="1"/>
            <a:endParaRPr lang="bs-Latn-BA" sz="2500" dirty="0" smtClean="0">
              <a:latin typeface="Friz Quadrata Std" panose="020E0602040504020404" pitchFamily="34" charset="0"/>
            </a:endParaRPr>
          </a:p>
          <a:p>
            <a:r>
              <a:rPr lang="bs-Latn-BA" sz="2800" dirty="0">
                <a:latin typeface="Friz Quadrata Std" panose="020E0602040504020404" pitchFamily="34" charset="0"/>
              </a:rPr>
              <a:t>900.000 KM za zapošljavanje i </a:t>
            </a:r>
            <a:r>
              <a:rPr lang="bs-Latn-BA" sz="2800" dirty="0" smtClean="0">
                <a:latin typeface="Friz Quadrata Std" panose="020E0602040504020404" pitchFamily="34" charset="0"/>
              </a:rPr>
              <a:t>samozapošljavanje </a:t>
            </a:r>
            <a:r>
              <a:rPr lang="bs-Latn-BA" sz="2800" dirty="0">
                <a:latin typeface="Friz Quadrata Std" panose="020E0602040504020404" pitchFamily="34" charset="0"/>
              </a:rPr>
              <a:t>djece šehida i poginulih </a:t>
            </a:r>
            <a:r>
              <a:rPr lang="bs-Latn-BA" sz="2800" dirty="0" smtClean="0">
                <a:latin typeface="Friz Quadrata Std" panose="020E0602040504020404" pitchFamily="34" charset="0"/>
              </a:rPr>
              <a:t>branitelja</a:t>
            </a:r>
            <a:endParaRPr sz="28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177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sz="3800" dirty="0">
                <a:latin typeface="Friz Quadrata" panose="02000505050000020004" pitchFamily="2" charset="0"/>
              </a:rPr>
              <a:t>Obrazovanje i nauka</a:t>
            </a:r>
            <a:endParaRPr sz="3800" dirty="0">
              <a:latin typeface="Friz Quadrata" panose="0200050505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265" y="1693969"/>
            <a:ext cx="7903936" cy="3235219"/>
          </a:xfrm>
        </p:spPr>
        <p:txBody>
          <a:bodyPr>
            <a:noAutofit/>
          </a:bodyPr>
          <a:lstStyle/>
          <a:p>
            <a:r>
              <a:rPr lang="bs-Latn-BA" sz="2400" dirty="0">
                <a:latin typeface="Friz Quadrata" panose="02000505050000020004" pitchFamily="2" charset="0"/>
              </a:rPr>
              <a:t>Otvorili smo prvo gradilište u Kampusu</a:t>
            </a:r>
          </a:p>
          <a:p>
            <a:r>
              <a:rPr lang="pl-PL" sz="2400" dirty="0">
                <a:latin typeface="Friz Quadrata" panose="02000505050000020004" pitchFamily="2" charset="0"/>
              </a:rPr>
              <a:t>Otvorena obdaništa u Sapni i Čeliću</a:t>
            </a:r>
          </a:p>
          <a:p>
            <a:r>
              <a:rPr lang="pl-PL" sz="2400">
                <a:latin typeface="Friz Quadrata" panose="02000505050000020004" pitchFamily="2" charset="0"/>
              </a:rPr>
              <a:t>Podržana izgradnja novih ustanova u Kalesiji i Teočaku</a:t>
            </a:r>
          </a:p>
          <a:p>
            <a:r>
              <a:rPr lang="pl-PL" sz="2400">
                <a:latin typeface="Friz Quadrata" panose="02000505050000020004" pitchFamily="2" charset="0"/>
              </a:rPr>
              <a:t>Investicije </a:t>
            </a:r>
            <a:r>
              <a:rPr lang="pl-PL" sz="2400" dirty="0">
                <a:latin typeface="Friz Quadrata" panose="02000505050000020004" pitchFamily="2" charset="0"/>
              </a:rPr>
              <a:t>u bolje uslove za tjelesni odgoj 35 škola</a:t>
            </a:r>
          </a:p>
          <a:p>
            <a:pPr lvl="1"/>
            <a:r>
              <a:rPr lang="pl-PL" sz="2100" dirty="0">
                <a:latin typeface="Friz Quadrata" panose="02000505050000020004" pitchFamily="2" charset="0"/>
              </a:rPr>
              <a:t>6 novih sportskih sala</a:t>
            </a:r>
          </a:p>
          <a:p>
            <a:pPr lvl="1"/>
            <a:r>
              <a:rPr lang="pl-PL" sz="2100" dirty="0">
                <a:latin typeface="Friz Quadrata" panose="02000505050000020004" pitchFamily="2" charset="0"/>
              </a:rPr>
              <a:t>investicije u rekonstrukcije i sanacije 30-tak  postojećih fiskulturnih sala i sportskih poligona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1" y="564922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700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sz="3800" dirty="0">
                <a:latin typeface="Friz Quadrata" panose="02000505050000020004" pitchFamily="2" charset="0"/>
              </a:rPr>
              <a:t>Obrazovanje i nauka</a:t>
            </a:r>
            <a:endParaRPr sz="3800" dirty="0">
              <a:latin typeface="Friz Quadrata" panose="0200050505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265" y="1508231"/>
            <a:ext cx="8360039" cy="3635269"/>
          </a:xfrm>
        </p:spPr>
        <p:txBody>
          <a:bodyPr>
            <a:noAutofit/>
          </a:bodyPr>
          <a:lstStyle/>
          <a:p>
            <a:r>
              <a:rPr lang="pl-PL" sz="2000" dirty="0">
                <a:latin typeface="Friz Quadrata" panose="02000505050000020004" pitchFamily="2" charset="0"/>
              </a:rPr>
              <a:t>Refundacija troškova prijevoza za učenike i studente</a:t>
            </a:r>
          </a:p>
          <a:p>
            <a:r>
              <a:rPr lang="pl-PL" sz="2000" dirty="0">
                <a:latin typeface="Friz Quadrata" panose="02000505050000020004" pitchFamily="2" charset="0"/>
              </a:rPr>
              <a:t>Nabavka udžbenika 3,75 miliona KM</a:t>
            </a:r>
          </a:p>
          <a:p>
            <a:pPr fontAlgn="b"/>
            <a:r>
              <a:rPr lang="bs-Latn-BA" sz="2000" dirty="0">
                <a:latin typeface="Friz Quadrata" panose="02000505050000020004" pitchFamily="2" charset="0"/>
              </a:rPr>
              <a:t>Stipendije :</a:t>
            </a:r>
          </a:p>
          <a:p>
            <a:pPr lvl="1" fontAlgn="b"/>
            <a:r>
              <a:rPr lang="bs-Latn-BA" sz="1700" dirty="0">
                <a:latin typeface="Friz Quadrata" panose="02000505050000020004" pitchFamily="2" charset="0"/>
              </a:rPr>
              <a:t>posebno nadarenim redovnim učenicima i studentima – 318 učenika i studenata – 406.150 KM</a:t>
            </a:r>
          </a:p>
          <a:p>
            <a:pPr lvl="1" fontAlgn="b"/>
            <a:r>
              <a:rPr lang="bs-Latn-BA" sz="1700" dirty="0">
                <a:latin typeface="Friz Quadrata" panose="02000505050000020004" pitchFamily="2" charset="0"/>
              </a:rPr>
              <a:t>učenicima i studentima sa invaliditetom – 115 učenika – 81.200 KM</a:t>
            </a:r>
          </a:p>
          <a:p>
            <a:pPr lvl="1" fontAlgn="b"/>
            <a:r>
              <a:rPr lang="bs-Latn-BA" sz="1700" dirty="0">
                <a:latin typeface="Friz Quadrata" panose="02000505050000020004" pitchFamily="2" charset="0"/>
              </a:rPr>
              <a:t>učenicima srednjih škola romske nacionalnosti i ostalih nacionalnih manjina – 53 učenika – 53.000 KM</a:t>
            </a:r>
          </a:p>
          <a:p>
            <a:pPr lvl="1" fontAlgn="b"/>
            <a:r>
              <a:rPr lang="bs-Latn-BA" sz="1702" dirty="0">
                <a:latin typeface="Friz Quadrata" panose="02000505050000020004" pitchFamily="2" charset="0"/>
              </a:rPr>
              <a:t>učenicima deficitarnih zanimanja–39 učenika-45.630 KM</a:t>
            </a:r>
          </a:p>
          <a:p>
            <a:pPr fontAlgn="b"/>
            <a:r>
              <a:rPr lang="bs-Latn-BA" sz="2000" dirty="0">
                <a:latin typeface="Friz Quadrata" panose="02000505050000020004" pitchFamily="2" charset="0"/>
              </a:rPr>
              <a:t>Nagrade za 118 učenika generacije</a:t>
            </a:r>
          </a:p>
          <a:p>
            <a:r>
              <a:rPr lang="pl-PL" sz="2000" dirty="0">
                <a:latin typeface="Friz Quadrata" panose="02000505050000020004" pitchFamily="2" charset="0"/>
              </a:rPr>
              <a:t>Podrška naučnoistraživačkom </a:t>
            </a:r>
            <a:r>
              <a:rPr lang="pl-PL" sz="2000">
                <a:latin typeface="Friz Quadrata" panose="02000505050000020004" pitchFamily="2" charset="0"/>
              </a:rPr>
              <a:t>radu milion </a:t>
            </a:r>
            <a:r>
              <a:rPr lang="pl-PL" sz="2000" dirty="0">
                <a:latin typeface="Friz Quadrata" panose="02000505050000020004" pitchFamily="2" charset="0"/>
              </a:rPr>
              <a:t>KM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1" y="564922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68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Sigurnost</a:t>
            </a:r>
            <a:r>
              <a:rPr sz="3800" dirty="0">
                <a:latin typeface="Friz Quadrata Std" panose="020E0602040504020404" pitchFamily="34" charset="0"/>
              </a:rPr>
              <a:t> i </a:t>
            </a:r>
            <a:r>
              <a:rPr sz="3800" dirty="0" err="1">
                <a:latin typeface="Friz Quadrata Std" panose="020E0602040504020404" pitchFamily="34" charset="0"/>
              </a:rPr>
              <a:t>pravosuđe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3" y="1479623"/>
            <a:ext cx="7303344" cy="3663877"/>
          </a:xfrm>
        </p:spPr>
        <p:txBody>
          <a:bodyPr>
            <a:noAutofit/>
          </a:bodyPr>
          <a:lstStyle/>
          <a:p>
            <a:r>
              <a:rPr sz="2800" dirty="0">
                <a:latin typeface="Friz Quadrata Std" panose="020E0602040504020404" pitchFamily="34" charset="0"/>
              </a:rPr>
              <a:t>4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KM </a:t>
            </a:r>
            <a:r>
              <a:rPr sz="2800" dirty="0" err="1">
                <a:latin typeface="Friz Quadrata Std" panose="020E0602040504020404" pitchFamily="34" charset="0"/>
              </a:rPr>
              <a:t>dodatno</a:t>
            </a:r>
            <a:r>
              <a:rPr sz="2800" dirty="0">
                <a:latin typeface="Friz Quadrata Std" panose="020E0602040504020404" pitchFamily="34" charset="0"/>
              </a:rPr>
              <a:t> za </a:t>
            </a:r>
            <a:r>
              <a:rPr sz="2800" dirty="0" err="1">
                <a:latin typeface="Friz Quadrata Std" panose="020E0602040504020404" pitchFamily="34" charset="0"/>
              </a:rPr>
              <a:t>opremanje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policije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endParaRPr lang="bs-Latn-BA" sz="1500" dirty="0">
              <a:latin typeface="Friz Quadrata Std" panose="020E0602040504020404" pitchFamily="34" charset="0"/>
            </a:endParaRPr>
          </a:p>
          <a:p>
            <a:r>
              <a:rPr lang="bs-Latn-BA" sz="2800" dirty="0" smtClean="0">
                <a:latin typeface="Friz Quadrata Std" panose="020E0602040504020404" pitchFamily="34" charset="0"/>
              </a:rPr>
              <a:t>Izgradnja Suda u Lukavcu</a:t>
            </a:r>
          </a:p>
          <a:p>
            <a:endParaRPr lang="bs-Latn-BA" sz="1500" dirty="0" smtClean="0">
              <a:latin typeface="Friz Quadrata Std" panose="020E0602040504020404" pitchFamily="34" charset="0"/>
            </a:endParaRPr>
          </a:p>
          <a:p>
            <a:r>
              <a:rPr lang="bs-Latn-BA" sz="2800" dirty="0" smtClean="0">
                <a:latin typeface="Friz Quadrata Std" panose="020E0602040504020404" pitchFamily="34" charset="0"/>
              </a:rPr>
              <a:t>Nadogradnja Suda u Srebreniku</a:t>
            </a:r>
          </a:p>
          <a:p>
            <a:endParaRPr lang="bs-Latn-BA" sz="1500" dirty="0" smtClean="0">
              <a:latin typeface="Friz Quadrata Std" panose="020E0602040504020404" pitchFamily="34" charset="0"/>
            </a:endParaRPr>
          </a:p>
          <a:p>
            <a:r>
              <a:rPr sz="2800" dirty="0" err="1" smtClean="0">
                <a:latin typeface="Friz Quadrata Std" panose="020E0602040504020404" pitchFamily="34" charset="0"/>
              </a:rPr>
              <a:t>Podrška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djeci</a:t>
            </a:r>
            <a:r>
              <a:rPr sz="2800" dirty="0">
                <a:latin typeface="Friz Quadrata Std" panose="020E0602040504020404" pitchFamily="34" charset="0"/>
              </a:rPr>
              <a:t> sa </a:t>
            </a:r>
            <a:r>
              <a:rPr sz="2800" dirty="0" err="1">
                <a:latin typeface="Friz Quadrata Std" panose="020E0602040504020404" pitchFamily="34" charset="0"/>
              </a:rPr>
              <a:t>bihevioralnim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poteškoćama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endParaRPr lang="bs-Latn-BA" sz="1500" dirty="0" smtClean="0">
              <a:latin typeface="Friz Quadrata Std" panose="020E0602040504020404" pitchFamily="34" charset="0"/>
            </a:endParaRPr>
          </a:p>
          <a:p>
            <a:r>
              <a:rPr sz="2800" dirty="0" err="1" smtClean="0">
                <a:latin typeface="Friz Quadrata Std" panose="020E0602040504020404" pitchFamily="34" charset="0"/>
              </a:rPr>
              <a:t>Razvoj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instituta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rada</a:t>
            </a:r>
            <a:r>
              <a:rPr sz="2800" dirty="0">
                <a:latin typeface="Friz Quadrata Std" panose="020E0602040504020404" pitchFamily="34" charset="0"/>
              </a:rPr>
              <a:t> za </a:t>
            </a:r>
            <a:r>
              <a:rPr sz="2800" dirty="0" err="1">
                <a:latin typeface="Friz Quadrata Std" panose="020E0602040504020404" pitchFamily="34" charset="0"/>
              </a:rPr>
              <a:t>opće</a:t>
            </a:r>
            <a:r>
              <a:rPr sz="2800" dirty="0">
                <a:latin typeface="Friz Quadrata Std" panose="020E0602040504020404" pitchFamily="34" charset="0"/>
              </a:rPr>
              <a:t> dobro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Zaključak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4" y="1540580"/>
            <a:ext cx="7262704" cy="3485233"/>
          </a:xfrm>
        </p:spPr>
        <p:txBody>
          <a:bodyPr>
            <a:noAutofit/>
          </a:bodyPr>
          <a:lstStyle/>
          <a:p>
            <a:r>
              <a:rPr sz="2800" dirty="0" err="1">
                <a:latin typeface="Friz Quadrata Std" panose="020E0602040504020404" pitchFamily="34" charset="0"/>
              </a:rPr>
              <a:t>Razvoj</a:t>
            </a:r>
            <a:r>
              <a:rPr sz="2800" dirty="0">
                <a:latin typeface="Friz Quadrata Std" panose="020E0602040504020404" pitchFamily="34" charset="0"/>
              </a:rPr>
              <a:t>, </a:t>
            </a:r>
            <a:r>
              <a:rPr sz="2800" dirty="0" err="1">
                <a:latin typeface="Friz Quadrata Std" panose="020E0602040504020404" pitchFamily="34" charset="0"/>
              </a:rPr>
              <a:t>sigurnost</a:t>
            </a:r>
            <a:r>
              <a:rPr sz="2800" dirty="0">
                <a:latin typeface="Friz Quadrata Std" panose="020E0602040504020404" pitchFamily="34" charset="0"/>
              </a:rPr>
              <a:t> i </a:t>
            </a:r>
            <a:r>
              <a:rPr sz="2800" dirty="0" err="1">
                <a:latin typeface="Friz Quadrata Std" panose="020E0602040504020404" pitchFamily="34" charset="0"/>
              </a:rPr>
              <a:t>socijalna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odgovornost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 err="1">
                <a:latin typeface="Friz Quadrata Std" panose="020E0602040504020404" pitchFamily="34" charset="0"/>
              </a:rPr>
              <a:t>Ravnomjeran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razvoj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svih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lokalnih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zajednica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 err="1">
                <a:latin typeface="Friz Quadrata Std" panose="020E0602040504020404" pitchFamily="34" charset="0"/>
              </a:rPr>
              <a:t>Investicije</a:t>
            </a:r>
            <a:r>
              <a:rPr sz="2800" dirty="0">
                <a:latin typeface="Friz Quadrata Std" panose="020E0602040504020404" pitchFamily="34" charset="0"/>
              </a:rPr>
              <a:t> u </a:t>
            </a:r>
            <a:r>
              <a:rPr sz="2800" dirty="0" err="1">
                <a:latin typeface="Friz Quadrata Std" panose="020E0602040504020404" pitchFamily="34" charset="0"/>
              </a:rPr>
              <a:t>ljude</a:t>
            </a:r>
            <a:r>
              <a:rPr sz="2800" dirty="0">
                <a:latin typeface="Friz Quadrata Std" panose="020E0602040504020404" pitchFamily="34" charset="0"/>
              </a:rPr>
              <a:t>, </a:t>
            </a:r>
            <a:r>
              <a:rPr sz="2800" dirty="0" err="1">
                <a:latin typeface="Friz Quadrata Std" panose="020E0602040504020404" pitchFamily="34" charset="0"/>
              </a:rPr>
              <a:t>znanje</a:t>
            </a:r>
            <a:r>
              <a:rPr sz="2800" dirty="0">
                <a:latin typeface="Friz Quadrata Std" panose="020E0602040504020404" pitchFamily="34" charset="0"/>
              </a:rPr>
              <a:t> i </a:t>
            </a:r>
            <a:r>
              <a:rPr sz="2800" dirty="0" err="1" smtClean="0">
                <a:latin typeface="Friz Quadrata Std" panose="020E0602040504020404" pitchFamily="34" charset="0"/>
              </a:rPr>
              <a:t>infrastrukturu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>
                <a:latin typeface="Friz Quadrata Std" panose="020E0602040504020404" pitchFamily="34" charset="0"/>
              </a:rPr>
              <a:t>Tuzlanski </a:t>
            </a:r>
            <a:r>
              <a:rPr sz="2800" dirty="0" err="1">
                <a:latin typeface="Friz Quadrata Std" panose="020E0602040504020404" pitchFamily="34" charset="0"/>
              </a:rPr>
              <a:t>kanton</a:t>
            </a:r>
            <a:r>
              <a:rPr sz="2800" dirty="0">
                <a:latin typeface="Friz Quadrata Std" panose="020E0602040504020404" pitchFamily="34" charset="0"/>
              </a:rPr>
              <a:t> – </a:t>
            </a:r>
            <a:r>
              <a:rPr sz="2800" dirty="0" err="1">
                <a:latin typeface="Friz Quadrata Std" panose="020E0602040504020404" pitchFamily="34" charset="0"/>
              </a:rPr>
              <a:t>snažan</a:t>
            </a:r>
            <a:r>
              <a:rPr sz="2800" dirty="0">
                <a:latin typeface="Friz Quadrata Std" panose="020E0602040504020404" pitchFamily="34" charset="0"/>
              </a:rPr>
              <a:t> i </a:t>
            </a:r>
            <a:r>
              <a:rPr sz="2800" dirty="0" err="1">
                <a:latin typeface="Friz Quadrata Std" panose="020E0602040504020404" pitchFamily="34" charset="0"/>
              </a:rPr>
              <a:t>stabilan</a:t>
            </a:r>
            <a:r>
              <a:rPr sz="2800" dirty="0">
                <a:latin typeface="Friz Quadrata Std" panose="020E0602040504020404" pitchFamily="34" charset="0"/>
              </a:rPr>
              <a:t> partner </a:t>
            </a:r>
            <a:r>
              <a:rPr sz="2800" dirty="0" err="1">
                <a:latin typeface="Friz Quadrata Std" panose="020E0602040504020404" pitchFamily="34" charset="0"/>
              </a:rPr>
              <a:t>građanima</a:t>
            </a:r>
            <a:endParaRPr sz="28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41" y="1998132"/>
            <a:ext cx="6621832" cy="1205654"/>
          </a:xfrm>
        </p:spPr>
        <p:txBody>
          <a:bodyPr>
            <a:noAutofit/>
          </a:bodyPr>
          <a:lstStyle/>
          <a:p>
            <a:pPr algn="ctr"/>
            <a:r>
              <a:rPr lang="bs-Latn-BA" sz="3000" dirty="0">
                <a:latin typeface="Friz Quadrata Std" panose="020E0602040504020404" pitchFamily="34" charset="0"/>
              </a:rPr>
              <a:t>Sretnu i uspješnu </a:t>
            </a:r>
            <a:r>
              <a:rPr lang="bs-Latn-BA" sz="3000" dirty="0" smtClean="0">
                <a:latin typeface="Friz Quadrata Std" panose="020E0602040504020404" pitchFamily="34" charset="0"/>
              </a:rPr>
              <a:t>novu 2026</a:t>
            </a:r>
            <a:r>
              <a:rPr lang="bs-Latn-BA" sz="3000" dirty="0">
                <a:latin typeface="Friz Quadrata Std" panose="020E0602040504020404" pitchFamily="34" charset="0"/>
              </a:rPr>
              <a:t>. godinu, želi vam </a:t>
            </a:r>
            <a:r>
              <a:rPr lang="bs-Latn-BA" sz="3000" dirty="0" smtClean="0">
                <a:latin typeface="Friz Quadrata Std" panose="020E0602040504020404" pitchFamily="34" charset="0"/>
              </a:rPr>
              <a:t/>
            </a:r>
            <a:br>
              <a:rPr lang="bs-Latn-BA" sz="3000" dirty="0" smtClean="0">
                <a:latin typeface="Friz Quadrata Std" panose="020E0602040504020404" pitchFamily="34" charset="0"/>
              </a:rPr>
            </a:br>
            <a:r>
              <a:rPr lang="bs-Latn-BA" sz="3000" dirty="0" smtClean="0">
                <a:latin typeface="Friz Quadrata Std" panose="020E0602040504020404" pitchFamily="34" charset="0"/>
              </a:rPr>
              <a:t>Vlada </a:t>
            </a:r>
            <a:r>
              <a:rPr lang="bs-Latn-BA" sz="3000" dirty="0">
                <a:latin typeface="Friz Quadrata Std" panose="020E0602040504020404" pitchFamily="34" charset="0"/>
              </a:rPr>
              <a:t>Tuzlanskog kantona</a:t>
            </a:r>
            <a:endParaRPr sz="3000" dirty="0">
              <a:latin typeface="Friz Quadrata Std" panose="020E06020405040204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813" y="1964267"/>
            <a:ext cx="1015874" cy="120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25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3800" dirty="0">
                <a:latin typeface="Friz Quadrata Std" panose="020E0602040504020404" pitchFamily="34" charset="0"/>
              </a:rPr>
              <a:t>Vlada TK u 2025. </a:t>
            </a:r>
            <a:r>
              <a:rPr lang="bs-Latn-BA" sz="3800" dirty="0">
                <a:latin typeface="Friz Quadrata Std" panose="020E0602040504020404" pitchFamily="34" charset="0"/>
              </a:rPr>
              <a:t/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lang="bs-Latn-BA" sz="3800" dirty="0">
                <a:latin typeface="Friz Quadrata Std" panose="020E0602040504020404" pitchFamily="34" charset="0"/>
              </a:rPr>
              <a:t>- </a:t>
            </a:r>
            <a:r>
              <a:rPr sz="3800" dirty="0" err="1">
                <a:latin typeface="Friz Quadrata Std" panose="020E0602040504020404" pitchFamily="34" charset="0"/>
              </a:rPr>
              <a:t>ključni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sz="3800" dirty="0" err="1">
                <a:latin typeface="Friz Quadrata Std" panose="020E0602040504020404" pitchFamily="34" charset="0"/>
              </a:rPr>
              <a:t>pokazatelji</a:t>
            </a:r>
            <a:r>
              <a:rPr lang="bs-Latn-BA" sz="3800" dirty="0">
                <a:latin typeface="Friz Quadrata Std" panose="020E0602040504020404" pitchFamily="34" charset="0"/>
              </a:rPr>
              <a:t>-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42" y="1743784"/>
            <a:ext cx="8233051" cy="3268483"/>
          </a:xfrm>
        </p:spPr>
        <p:txBody>
          <a:bodyPr>
            <a:noAutofit/>
          </a:bodyPr>
          <a:lstStyle/>
          <a:p>
            <a:r>
              <a:rPr sz="2800" dirty="0">
                <a:latin typeface="Friz Quadrata Std" panose="020E0602040504020404" pitchFamily="34" charset="0"/>
              </a:rPr>
              <a:t>81 </a:t>
            </a:r>
            <a:r>
              <a:rPr sz="2800" dirty="0" err="1">
                <a:latin typeface="Friz Quadrata Std" panose="020E0602040504020404" pitchFamily="34" charset="0"/>
              </a:rPr>
              <a:t>sjednica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Vlade</a:t>
            </a:r>
            <a:r>
              <a:rPr sz="2800" dirty="0">
                <a:latin typeface="Friz Quadrata Std" panose="020E0602040504020404" pitchFamily="34" charset="0"/>
              </a:rPr>
              <a:t> (49 </a:t>
            </a:r>
            <a:r>
              <a:rPr sz="2800" dirty="0" err="1">
                <a:latin typeface="Friz Quadrata Std" panose="020E0602040504020404" pitchFamily="34" charset="0"/>
              </a:rPr>
              <a:t>redovnih</a:t>
            </a:r>
            <a:r>
              <a:rPr sz="2800" dirty="0">
                <a:latin typeface="Friz Quadrata Std" panose="020E0602040504020404" pitchFamily="34" charset="0"/>
              </a:rPr>
              <a:t>, 32 </a:t>
            </a:r>
            <a:r>
              <a:rPr sz="2800" dirty="0" err="1">
                <a:latin typeface="Friz Quadrata Std" panose="020E0602040504020404" pitchFamily="34" charset="0"/>
              </a:rPr>
              <a:t>vanredne</a:t>
            </a:r>
            <a:r>
              <a:rPr sz="2800" dirty="0" smtClean="0">
                <a:latin typeface="Friz Quadrata Std" panose="020E0602040504020404" pitchFamily="34" charset="0"/>
              </a:rPr>
              <a:t>)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 smtClean="0">
                <a:latin typeface="Friz Quadrata Std" panose="020E0602040504020404" pitchFamily="34" charset="0"/>
              </a:rPr>
              <a:t>1.794 </a:t>
            </a:r>
            <a:r>
              <a:rPr sz="2800" dirty="0" err="1">
                <a:latin typeface="Friz Quadrata Std" panose="020E0602040504020404" pitchFamily="34" charset="0"/>
              </a:rPr>
              <a:t>donesene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mjere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>
                <a:latin typeface="Friz Quadrata Std" panose="020E0602040504020404" pitchFamily="34" charset="0"/>
              </a:rPr>
              <a:t>7 </a:t>
            </a:r>
            <a:r>
              <a:rPr sz="2800" dirty="0" err="1">
                <a:latin typeface="Friz Quadrata Std" panose="020E0602040504020404" pitchFamily="34" charset="0"/>
              </a:rPr>
              <a:t>nacrta</a:t>
            </a:r>
            <a:r>
              <a:rPr sz="2800" dirty="0">
                <a:latin typeface="Friz Quadrata Std" panose="020E0602040504020404" pitchFamily="34" charset="0"/>
              </a:rPr>
              <a:t> i 19 </a:t>
            </a:r>
            <a:r>
              <a:rPr sz="2800" dirty="0" err="1">
                <a:latin typeface="Friz Quadrata Std" panose="020E0602040504020404" pitchFamily="34" charset="0"/>
              </a:rPr>
              <a:t>prijedloga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zakona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 err="1">
                <a:latin typeface="Friz Quadrata Std" panose="020E0602040504020404" pitchFamily="34" charset="0"/>
              </a:rPr>
              <a:t>Investicije</a:t>
            </a:r>
            <a:r>
              <a:rPr sz="2800" dirty="0">
                <a:latin typeface="Friz Quadrata Std" panose="020E0602040504020404" pitchFamily="34" charset="0"/>
              </a:rPr>
              <a:t> i </a:t>
            </a:r>
            <a:r>
              <a:rPr sz="2800" dirty="0" err="1">
                <a:latin typeface="Friz Quadrata Std" panose="020E0602040504020404" pitchFamily="34" charset="0"/>
              </a:rPr>
              <a:t>podrške</a:t>
            </a:r>
            <a:r>
              <a:rPr sz="2800" dirty="0">
                <a:latin typeface="Friz Quadrata Std" panose="020E0602040504020404" pitchFamily="34" charset="0"/>
              </a:rPr>
              <a:t> u </a:t>
            </a:r>
            <a:r>
              <a:rPr sz="2800" dirty="0" err="1">
                <a:latin typeface="Friz Quadrata Std" panose="020E0602040504020404" pitchFamily="34" charset="0"/>
              </a:rPr>
              <a:t>vrijednosti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blizu</a:t>
            </a:r>
            <a:r>
              <a:rPr sz="2800" dirty="0">
                <a:latin typeface="Friz Quadrata Std" panose="020E0602040504020404" pitchFamily="34" charset="0"/>
              </a:rPr>
              <a:t> 100 </a:t>
            </a:r>
            <a:r>
              <a:rPr sz="2800" dirty="0" smtClean="0">
                <a:latin typeface="Friz Quadrata Std" panose="020E0602040504020404" pitchFamily="34" charset="0"/>
              </a:rPr>
              <a:t>mil</a:t>
            </a:r>
            <a:r>
              <a:rPr lang="bs-Latn-BA" sz="2800" dirty="0" smtClean="0">
                <a:latin typeface="Friz Quadrata Std" panose="020E0602040504020404" pitchFamily="34" charset="0"/>
              </a:rPr>
              <a:t>.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>
                <a:latin typeface="Friz Quadrata Std" panose="020E0602040504020404" pitchFamily="34" charset="0"/>
              </a:rPr>
              <a:t>KM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Investicije</a:t>
            </a:r>
            <a:r>
              <a:rPr sz="3800" dirty="0">
                <a:latin typeface="Friz Quadrata Std" panose="020E0602040504020404" pitchFamily="34" charset="0"/>
              </a:rPr>
              <a:t> u 2025. </a:t>
            </a:r>
            <a:r>
              <a:rPr sz="3800" dirty="0" err="1">
                <a:latin typeface="Friz Quadrata Std" panose="020E0602040504020404" pitchFamily="34" charset="0"/>
              </a:rPr>
              <a:t>godini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41" y="1503857"/>
            <a:ext cx="7697961" cy="3501636"/>
          </a:xfrm>
        </p:spPr>
        <p:txBody>
          <a:bodyPr>
            <a:noAutofit/>
          </a:bodyPr>
          <a:lstStyle/>
          <a:p>
            <a:r>
              <a:rPr sz="2800" dirty="0" err="1">
                <a:latin typeface="Friz Quadrata Std" panose="020E0602040504020404" pitchFamily="34" charset="0"/>
              </a:rPr>
              <a:t>Ukupno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pokrenute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investicije</a:t>
            </a:r>
            <a:r>
              <a:rPr sz="2800" dirty="0">
                <a:latin typeface="Friz Quadrata Std" panose="020E0602040504020404" pitchFamily="34" charset="0"/>
              </a:rPr>
              <a:t>: 47,5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smtClean="0">
                <a:latin typeface="Friz Quadrata Std" panose="020E0602040504020404" pitchFamily="34" charset="0"/>
              </a:rPr>
              <a:t>KM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r>
              <a:rPr sz="2500" dirty="0" err="1" smtClean="0">
                <a:latin typeface="Friz Quadrata Std" panose="020E0602040504020404" pitchFamily="34" charset="0"/>
              </a:rPr>
              <a:t>Putna</a:t>
            </a:r>
            <a:r>
              <a:rPr sz="2500" dirty="0" smtClean="0">
                <a:latin typeface="Friz Quadrata Std" panose="020E0602040504020404" pitchFamily="34" charset="0"/>
              </a:rPr>
              <a:t> </a:t>
            </a:r>
            <a:r>
              <a:rPr sz="2500" dirty="0" err="1">
                <a:latin typeface="Friz Quadrata Std" panose="020E0602040504020404" pitchFamily="34" charset="0"/>
              </a:rPr>
              <a:t>infrastruktura</a:t>
            </a:r>
            <a:r>
              <a:rPr sz="2500" dirty="0">
                <a:latin typeface="Friz Quadrata Std" panose="020E0602040504020404" pitchFamily="34" charset="0"/>
              </a:rPr>
              <a:t>: 17,2 </a:t>
            </a:r>
            <a:r>
              <a:rPr sz="2500" dirty="0" err="1">
                <a:latin typeface="Friz Quadrata Std" panose="020E0602040504020404" pitchFamily="34" charset="0"/>
              </a:rPr>
              <a:t>miliona</a:t>
            </a:r>
            <a:r>
              <a:rPr sz="2500" dirty="0">
                <a:latin typeface="Friz Quadrata Std" panose="020E0602040504020404" pitchFamily="34" charset="0"/>
              </a:rPr>
              <a:t> </a:t>
            </a:r>
            <a:r>
              <a:rPr sz="2500" dirty="0" smtClean="0">
                <a:latin typeface="Friz Quadrata Std" panose="020E0602040504020404" pitchFamily="34" charset="0"/>
              </a:rPr>
              <a:t>KM</a:t>
            </a:r>
            <a:endParaRPr lang="bs-Latn-BA" sz="2500" dirty="0" smtClean="0">
              <a:latin typeface="Friz Quadrata Std" panose="020E0602040504020404" pitchFamily="34" charset="0"/>
            </a:endParaRPr>
          </a:p>
          <a:p>
            <a:pPr lvl="1"/>
            <a:endParaRPr lang="bs-Latn-BA" sz="2500" dirty="0" smtClean="0">
              <a:latin typeface="Friz Quadrata Std" panose="020E0602040504020404" pitchFamily="34" charset="0"/>
            </a:endParaRPr>
          </a:p>
          <a:p>
            <a:pPr lvl="1"/>
            <a:r>
              <a:rPr sz="2800" dirty="0" err="1" smtClean="0">
                <a:latin typeface="Friz Quadrata Std" panose="020E0602040504020404" pitchFamily="34" charset="0"/>
              </a:rPr>
              <a:t>Energijska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efikasnost</a:t>
            </a:r>
            <a:r>
              <a:rPr sz="2800" dirty="0" smtClean="0">
                <a:latin typeface="Friz Quadrata Std" panose="020E0602040504020404" pitchFamily="34" charset="0"/>
              </a:rPr>
              <a:t> (200 </a:t>
            </a:r>
            <a:r>
              <a:rPr sz="2800" dirty="0" err="1" smtClean="0">
                <a:latin typeface="Friz Quadrata Std" panose="020E0602040504020404" pitchFamily="34" charset="0"/>
              </a:rPr>
              <a:t>javnih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objekata</a:t>
            </a:r>
            <a:r>
              <a:rPr sz="2800" dirty="0" smtClean="0">
                <a:latin typeface="Friz Quadrata Std" panose="020E0602040504020404" pitchFamily="34" charset="0"/>
              </a:rPr>
              <a:t>): 17,4 </a:t>
            </a:r>
            <a:r>
              <a:rPr sz="2800" dirty="0" err="1" smtClean="0">
                <a:latin typeface="Friz Quadrata Std" panose="020E0602040504020404" pitchFamily="34" charset="0"/>
              </a:rPr>
              <a:t>miliona</a:t>
            </a:r>
            <a:r>
              <a:rPr sz="2800" dirty="0" smtClean="0">
                <a:latin typeface="Friz Quadrata Std" panose="020E0602040504020404" pitchFamily="34" charset="0"/>
              </a:rPr>
              <a:t> KM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r>
              <a:rPr sz="2800" dirty="0" err="1" smtClean="0">
                <a:latin typeface="Friz Quadrata Std" panose="020E0602040504020404" pitchFamily="34" charset="0"/>
              </a:rPr>
              <a:t>Obrazovanje</a:t>
            </a:r>
            <a:r>
              <a:rPr sz="2800" dirty="0">
                <a:latin typeface="Friz Quadrata Std" panose="020E0602040504020404" pitchFamily="34" charset="0"/>
              </a:rPr>
              <a:t>, </a:t>
            </a:r>
            <a:r>
              <a:rPr sz="2800" dirty="0" err="1">
                <a:latin typeface="Friz Quadrata Std" panose="020E0602040504020404" pitchFamily="34" charset="0"/>
              </a:rPr>
              <a:t>pravosuđe</a:t>
            </a:r>
            <a:r>
              <a:rPr sz="2800" dirty="0">
                <a:latin typeface="Friz Quadrata Std" panose="020E0602040504020404" pitchFamily="34" charset="0"/>
              </a:rPr>
              <a:t>, </a:t>
            </a:r>
            <a:r>
              <a:rPr sz="2800" dirty="0" err="1">
                <a:latin typeface="Friz Quadrata Std" panose="020E0602040504020404" pitchFamily="34" charset="0"/>
              </a:rPr>
              <a:t>kultura</a:t>
            </a:r>
            <a:r>
              <a:rPr sz="2800" dirty="0">
                <a:latin typeface="Friz Quadrata Std" panose="020E0602040504020404" pitchFamily="34" charset="0"/>
              </a:rPr>
              <a:t> i </a:t>
            </a:r>
            <a:r>
              <a:rPr sz="2800" dirty="0" err="1">
                <a:latin typeface="Friz Quadrata Std" panose="020E0602040504020404" pitchFamily="34" charset="0"/>
              </a:rPr>
              <a:t>turizam</a:t>
            </a:r>
            <a:r>
              <a:rPr sz="2800" dirty="0">
                <a:latin typeface="Friz Quadrata Std" panose="020E0602040504020404" pitchFamily="34" charset="0"/>
              </a:rPr>
              <a:t>: </a:t>
            </a:r>
            <a:r>
              <a:rPr sz="2800" dirty="0" err="1">
                <a:latin typeface="Friz Quadrata Std" panose="020E0602040504020404" pitchFamily="34" charset="0"/>
              </a:rPr>
              <a:t>preko</a:t>
            </a:r>
            <a:r>
              <a:rPr sz="2800" dirty="0">
                <a:latin typeface="Friz Quadrata Std" panose="020E0602040504020404" pitchFamily="34" charset="0"/>
              </a:rPr>
              <a:t> 6,5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KM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Poticaji</a:t>
            </a:r>
            <a:r>
              <a:rPr sz="3800" dirty="0">
                <a:latin typeface="Friz Quadrata Std" panose="020E0602040504020404" pitchFamily="34" charset="0"/>
              </a:rPr>
              <a:t> i </a:t>
            </a:r>
            <a:r>
              <a:rPr sz="3800" dirty="0" err="1">
                <a:latin typeface="Friz Quadrata Std" panose="020E0602040504020404" pitchFamily="34" charset="0"/>
              </a:rPr>
              <a:t>direktna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lang="bs-Latn-BA" sz="3800" dirty="0">
                <a:latin typeface="Friz Quadrata Std" panose="020E0602040504020404" pitchFamily="34" charset="0"/>
              </a:rPr>
              <a:t/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sz="3800" dirty="0" err="1">
                <a:latin typeface="Friz Quadrata Std" panose="020E0602040504020404" pitchFamily="34" charset="0"/>
              </a:rPr>
              <a:t>podrška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sz="3800" dirty="0" err="1">
                <a:latin typeface="Friz Quadrata Std" panose="020E0602040504020404" pitchFamily="34" charset="0"/>
              </a:rPr>
              <a:t>građanima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87" y="1533807"/>
            <a:ext cx="6887389" cy="2977230"/>
          </a:xfrm>
        </p:spPr>
        <p:txBody>
          <a:bodyPr>
            <a:normAutofit/>
          </a:bodyPr>
          <a:lstStyle/>
          <a:p>
            <a:r>
              <a:rPr sz="2800" dirty="0" err="1">
                <a:latin typeface="Friz Quadrata Std" panose="020E0602040504020404" pitchFamily="34" charset="0"/>
              </a:rPr>
              <a:t>Više</a:t>
            </a:r>
            <a:r>
              <a:rPr sz="2800" dirty="0">
                <a:latin typeface="Friz Quadrata Std" panose="020E0602040504020404" pitchFamily="34" charset="0"/>
              </a:rPr>
              <a:t> od 35 </a:t>
            </a:r>
            <a:r>
              <a:rPr sz="2800" dirty="0" err="1">
                <a:latin typeface="Friz Quadrata Std" panose="020E0602040504020404" pitchFamily="34" charset="0"/>
              </a:rPr>
              <a:t>miliona</a:t>
            </a:r>
            <a:r>
              <a:rPr sz="2800" dirty="0">
                <a:latin typeface="Friz Quadrata Std" panose="020E0602040504020404" pitchFamily="34" charset="0"/>
              </a:rPr>
              <a:t> KM </a:t>
            </a:r>
            <a:r>
              <a:rPr sz="2800" dirty="0" err="1">
                <a:latin typeface="Friz Quadrata Std" panose="020E0602040504020404" pitchFamily="34" charset="0"/>
              </a:rPr>
              <a:t>poticajnih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sredstava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r>
              <a:rPr lang="bs-Latn-BA" sz="2500" dirty="0" smtClean="0">
                <a:latin typeface="Friz Quadrata Std" panose="020E0602040504020404" pitchFamily="34" charset="0"/>
              </a:rPr>
              <a:t>poljoprivreda</a:t>
            </a:r>
            <a:r>
              <a:rPr lang="bs-Latn-BA" sz="2500" dirty="0">
                <a:latin typeface="Friz Quadrata Std" panose="020E0602040504020404" pitchFamily="34" charset="0"/>
              </a:rPr>
              <a:t>, boračka zaštita, obrazovanje, socijalna politika, trgovina, turizam, saobraćaj i ekološke </a:t>
            </a:r>
            <a:r>
              <a:rPr lang="bs-Latn-BA" sz="2500" dirty="0" smtClean="0">
                <a:latin typeface="Friz Quadrata Std" panose="020E0602040504020404" pitchFamily="34" charset="0"/>
              </a:rPr>
              <a:t>mjere</a:t>
            </a:r>
          </a:p>
          <a:p>
            <a:pPr lvl="1"/>
            <a:endParaRPr lang="bs-Latn-BA" sz="2800" dirty="0">
              <a:latin typeface="Friz Quadrata Std" panose="020E0602040504020404" pitchFamily="34" charset="0"/>
            </a:endParaRPr>
          </a:p>
          <a:p>
            <a:r>
              <a:rPr sz="2800" dirty="0" err="1" smtClean="0">
                <a:latin typeface="Friz Quadrata Std" panose="020E0602040504020404" pitchFamily="34" charset="0"/>
              </a:rPr>
              <a:t>Podršku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 smtClean="0">
                <a:latin typeface="Friz Quadrata Std" panose="020E0602040504020404" pitchFamily="34" charset="0"/>
              </a:rPr>
              <a:t>ostvarilo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oko</a:t>
            </a:r>
            <a:r>
              <a:rPr sz="2800" dirty="0">
                <a:latin typeface="Friz Quadrata Std" panose="020E0602040504020404" pitchFamily="34" charset="0"/>
              </a:rPr>
              <a:t> 100.000 </a:t>
            </a:r>
            <a:r>
              <a:rPr sz="2800" dirty="0" err="1" smtClean="0">
                <a:latin typeface="Friz Quadrata Std" panose="020E0602040504020404" pitchFamily="34" charset="0"/>
              </a:rPr>
              <a:t>korisnika</a:t>
            </a:r>
            <a:endParaRPr sz="28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2596" y="343090"/>
            <a:ext cx="7224750" cy="1303867"/>
          </a:xfrm>
        </p:spPr>
        <p:txBody>
          <a:bodyPr>
            <a:normAutofit/>
          </a:bodyPr>
          <a:lstStyle/>
          <a:p>
            <a:pPr algn="ctr"/>
            <a:r>
              <a:rPr lang="bs-Latn-BA" sz="3800" dirty="0">
                <a:latin typeface="Friz Quadrata Std" panose="020E0602040504020404" pitchFamily="34" charset="0"/>
              </a:rPr>
              <a:t>Novi investicijski ciklus </a:t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lang="bs-Latn-BA" sz="3800" dirty="0">
                <a:latin typeface="Friz Quadrata Std" panose="020E0602040504020404" pitchFamily="34" charset="0"/>
              </a:rPr>
              <a:t>vrijedan skoro 50 miliona KM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1860" y="1582446"/>
            <a:ext cx="7860300" cy="3301123"/>
          </a:xfrm>
        </p:spPr>
        <p:txBody>
          <a:bodyPr>
            <a:noAutofit/>
          </a:bodyPr>
          <a:lstStyle/>
          <a:p>
            <a:r>
              <a:rPr lang="bs-Latn-BA" sz="2400" dirty="0" err="1">
                <a:latin typeface="Friz Quadrata Std" panose="020E0602040504020404" pitchFamily="34" charset="0"/>
              </a:rPr>
              <a:t>Kreditno</a:t>
            </a:r>
            <a:r>
              <a:rPr lang="bs-Latn-BA" sz="2400" dirty="0">
                <a:latin typeface="Friz Quadrata Std" panose="020E0602040504020404" pitchFamily="34" charset="0"/>
              </a:rPr>
              <a:t> zaduženje </a:t>
            </a:r>
            <a:r>
              <a:rPr lang="bs-Latn-BA" sz="2400" dirty="0" smtClean="0">
                <a:latin typeface="Friz Quadrata Std" panose="020E0602040504020404" pitchFamily="34" charset="0"/>
              </a:rPr>
              <a:t>skoro 40 miliona KM</a:t>
            </a:r>
          </a:p>
          <a:p>
            <a:pPr lvl="1"/>
            <a:r>
              <a:rPr lang="bs-Latn-BA" sz="2100" dirty="0" smtClean="0">
                <a:latin typeface="Friz Quadrata Std" panose="020E0602040504020404" pitchFamily="34" charset="0"/>
              </a:rPr>
              <a:t>22 </a:t>
            </a:r>
            <a:r>
              <a:rPr lang="bs-Latn-BA" sz="2100" dirty="0">
                <a:latin typeface="Friz Quadrata Std" panose="020E0602040504020404" pitchFamily="34" charset="0"/>
              </a:rPr>
              <a:t>miliona KM za Kampus Univerziteta u Tuzli, </a:t>
            </a:r>
          </a:p>
          <a:p>
            <a:pPr lvl="1"/>
            <a:r>
              <a:rPr lang="bs-Latn-BA" sz="2100" dirty="0" smtClean="0">
                <a:latin typeface="Friz Quadrata Std" panose="020E0602040504020404" pitchFamily="34" charset="0"/>
              </a:rPr>
              <a:t>10 </a:t>
            </a:r>
            <a:r>
              <a:rPr lang="bs-Latn-BA" sz="2100" dirty="0">
                <a:latin typeface="Friz Quadrata Std" panose="020E0602040504020404" pitchFamily="34" charset="0"/>
              </a:rPr>
              <a:t>miliona KM za izgradnju i održavanje vodosnabdijevanja južnog dijela grada Živinice, </a:t>
            </a:r>
          </a:p>
          <a:p>
            <a:pPr lvl="1"/>
            <a:r>
              <a:rPr lang="bs-Latn-BA" sz="2100" dirty="0" smtClean="0">
                <a:latin typeface="Friz Quadrata Std" panose="020E0602040504020404" pitchFamily="34" charset="0"/>
              </a:rPr>
              <a:t>10 </a:t>
            </a:r>
            <a:r>
              <a:rPr lang="bs-Latn-BA" sz="2100" dirty="0">
                <a:latin typeface="Friz Quadrata Std" panose="020E0602040504020404" pitchFamily="34" charset="0"/>
              </a:rPr>
              <a:t>miliona KM za sufinansiranje izgradnje i održavanja vodnih objekata u gradovima i općinama </a:t>
            </a:r>
            <a:r>
              <a:rPr lang="bs-Latn-BA" sz="2100" dirty="0" smtClean="0">
                <a:latin typeface="Friz Quadrata Std" panose="020E0602040504020404" pitchFamily="34" charset="0"/>
              </a:rPr>
              <a:t>Kantona</a:t>
            </a:r>
            <a:r>
              <a:rPr lang="bs-Latn-BA" sz="2100" dirty="0">
                <a:latin typeface="Friz Quadrata Std" panose="020E0602040504020404" pitchFamily="34" charset="0"/>
              </a:rPr>
              <a:t>, </a:t>
            </a:r>
          </a:p>
          <a:p>
            <a:pPr lvl="1"/>
            <a:r>
              <a:rPr lang="bs-Latn-BA" sz="2100" dirty="0" smtClean="0">
                <a:latin typeface="Friz Quadrata Std" panose="020E0602040504020404" pitchFamily="34" charset="0"/>
              </a:rPr>
              <a:t>3,1 </a:t>
            </a:r>
            <a:r>
              <a:rPr lang="bs-Latn-BA" sz="2100" dirty="0">
                <a:latin typeface="Friz Quadrata Std" panose="020E0602040504020404" pitchFamily="34" charset="0"/>
              </a:rPr>
              <a:t>milion KM za izgradnju zgrade Policijske uprave u Živinicama, </a:t>
            </a:r>
            <a:endParaRPr lang="bs-Latn-BA" sz="2100" dirty="0" smtClean="0">
              <a:latin typeface="Friz Quadrata Std" panose="020E0602040504020404" pitchFamily="34" charset="0"/>
            </a:endParaRPr>
          </a:p>
          <a:p>
            <a:pPr lvl="1"/>
            <a:r>
              <a:rPr lang="bs-Latn-BA" sz="2100" dirty="0" smtClean="0">
                <a:latin typeface="Friz Quadrata Std" panose="020E0602040504020404" pitchFamily="34" charset="0"/>
              </a:rPr>
              <a:t>skoro </a:t>
            </a:r>
            <a:r>
              <a:rPr lang="bs-Latn-BA" sz="2100" dirty="0">
                <a:latin typeface="Friz Quadrata Std" panose="020E0602040504020404" pitchFamily="34" charset="0"/>
              </a:rPr>
              <a:t>2,3 miliona za izgradnju zgrade Općinskog suda u Lukavcu</a:t>
            </a:r>
            <a:r>
              <a:rPr lang="bs-Latn-BA" sz="2100" dirty="0" smtClean="0">
                <a:latin typeface="Friz Quadrata Std" panose="020E0602040504020404" pitchFamily="34" charset="0"/>
              </a:rPr>
              <a:t>.</a:t>
            </a:r>
            <a:endParaRPr lang="bs-Latn-BA" sz="21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sz="3800" dirty="0">
                <a:latin typeface="Friz Quadrata Std" panose="020E0602040504020404" pitchFamily="34" charset="0"/>
              </a:rPr>
              <a:t>Ostale aktivnosti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3400" y="1479623"/>
            <a:ext cx="7180152" cy="3492004"/>
          </a:xfrm>
        </p:spPr>
        <p:txBody>
          <a:bodyPr>
            <a:normAutofit fontScale="92500" lnSpcReduction="10000"/>
          </a:bodyPr>
          <a:lstStyle/>
          <a:p>
            <a:r>
              <a:rPr lang="bs-Latn-BA" sz="2800" dirty="0" smtClean="0">
                <a:latin typeface="Friz Quadrata Std" panose="020E0602040504020404" pitchFamily="34" charset="0"/>
              </a:rPr>
              <a:t>Zakon </a:t>
            </a:r>
            <a:r>
              <a:rPr lang="bs-Latn-BA" sz="2800" dirty="0">
                <a:latin typeface="Friz Quadrata Std" panose="020E0602040504020404" pitchFamily="34" charset="0"/>
              </a:rPr>
              <a:t>o plaćama i naknadama u organima vlasti </a:t>
            </a:r>
            <a:r>
              <a:rPr lang="bs-Latn-BA" sz="2800" dirty="0" smtClean="0">
                <a:latin typeface="Friz Quadrata Std" panose="020E0602040504020404" pitchFamily="34" charset="0"/>
              </a:rPr>
              <a:t>TK</a:t>
            </a:r>
          </a:p>
          <a:p>
            <a:pPr lvl="1"/>
            <a:endParaRPr lang="bs-Latn-BA" sz="2500" dirty="0" smtClean="0">
              <a:latin typeface="Friz Quadrata Std" panose="020E0602040504020404" pitchFamily="34" charset="0"/>
            </a:endParaRPr>
          </a:p>
          <a:p>
            <a:r>
              <a:rPr lang="pl-PL" sz="2800" dirty="0">
                <a:latin typeface="Friz Quadrata Std" panose="020E0602040504020404" pitchFamily="34" charset="0"/>
              </a:rPr>
              <a:t>M</a:t>
            </a:r>
            <a:r>
              <a:rPr lang="pl-PL" sz="2800" dirty="0" smtClean="0">
                <a:latin typeface="Friz Quadrata Std" panose="020E0602040504020404" pitchFamily="34" charset="0"/>
              </a:rPr>
              <a:t>ilion </a:t>
            </a:r>
            <a:r>
              <a:rPr lang="pl-PL" sz="2800" dirty="0">
                <a:latin typeface="Friz Quadrata Std" panose="020E0602040504020404" pitchFamily="34" charset="0"/>
              </a:rPr>
              <a:t>maraka u opremanje civilne </a:t>
            </a:r>
            <a:r>
              <a:rPr lang="pl-PL" sz="2800" dirty="0" smtClean="0">
                <a:latin typeface="Friz Quadrata Std" panose="020E0602040504020404" pitchFamily="34" charset="0"/>
              </a:rPr>
              <a:t>zaštite</a:t>
            </a:r>
          </a:p>
          <a:p>
            <a:pPr lvl="1"/>
            <a:r>
              <a:rPr lang="bs-Latn-BA" sz="2500" dirty="0" smtClean="0">
                <a:latin typeface="Friz Quadrata Std" panose="020E0602040504020404" pitchFamily="34" charset="0"/>
              </a:rPr>
              <a:t>76.923 </a:t>
            </a:r>
            <a:r>
              <a:rPr lang="bs-Latn-BA" sz="2500" dirty="0">
                <a:latin typeface="Friz Quadrata Std" panose="020E0602040504020404" pitchFamily="34" charset="0"/>
              </a:rPr>
              <a:t>KM po gradu/općini za nabavku savremene opreme i </a:t>
            </a:r>
            <a:r>
              <a:rPr lang="bs-Latn-BA" sz="2500" dirty="0" smtClean="0">
                <a:latin typeface="Friz Quadrata Std" panose="020E0602040504020404" pitchFamily="34" charset="0"/>
              </a:rPr>
              <a:t>modernizaciju</a:t>
            </a:r>
          </a:p>
          <a:p>
            <a:pPr marL="457200" lvl="1" indent="0">
              <a:buNone/>
            </a:pPr>
            <a:endParaRPr lang="bs-Latn-BA" sz="2500" dirty="0" smtClean="0">
              <a:latin typeface="Friz Quadrata Std" panose="020E0602040504020404" pitchFamily="34" charset="0"/>
            </a:endParaRPr>
          </a:p>
          <a:p>
            <a:r>
              <a:rPr lang="pl-PL" sz="2800" dirty="0" smtClean="0">
                <a:latin typeface="Friz Quadrata Std" panose="020E0602040504020404" pitchFamily="34" charset="0"/>
              </a:rPr>
              <a:t>Preuzeta obaveza plaćanja premije zdravstvenog osiguranja (markice) u 2025. i u 2026. godini</a:t>
            </a:r>
            <a:endParaRPr lang="pl-PL" sz="28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478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64921"/>
            <a:ext cx="7829972" cy="810704"/>
          </a:xfrm>
        </p:spPr>
        <p:txBody>
          <a:bodyPr>
            <a:noAutofit/>
          </a:bodyPr>
          <a:lstStyle/>
          <a:p>
            <a:pPr algn="ctr"/>
            <a:r>
              <a:rPr sz="3800" dirty="0" err="1" smtClean="0">
                <a:latin typeface="Friz Quadrata Std" panose="020E0602040504020404" pitchFamily="34" charset="0"/>
              </a:rPr>
              <a:t>Zdravstvo</a:t>
            </a:r>
            <a:r>
              <a:rPr lang="bs-Latn-BA" sz="3800" dirty="0" smtClean="0">
                <a:latin typeface="Friz Quadrata Std" panose="020E0602040504020404" pitchFamily="34" charset="0"/>
              </a:rPr>
              <a:t/>
            </a:r>
            <a:br>
              <a:rPr lang="bs-Latn-BA" sz="3800" dirty="0" smtClean="0">
                <a:latin typeface="Friz Quadrata Std" panose="020E0602040504020404" pitchFamily="34" charset="0"/>
              </a:rPr>
            </a:br>
            <a:r>
              <a:rPr lang="bs-Latn-BA" sz="3000" dirty="0" smtClean="0">
                <a:latin typeface="Friz Quadrata Std" panose="020E0602040504020404" pitchFamily="34" charset="0"/>
              </a:rPr>
              <a:t>-26 </a:t>
            </a:r>
            <a:r>
              <a:rPr lang="bs-Latn-BA" sz="3000" dirty="0">
                <a:latin typeface="Friz Quadrata Std" panose="020E0602040504020404" pitchFamily="34" charset="0"/>
              </a:rPr>
              <a:t>miliona KM investicija u UKC </a:t>
            </a:r>
            <a:r>
              <a:rPr lang="bs-Latn-BA" sz="3000" dirty="0" smtClean="0">
                <a:latin typeface="Friz Quadrata Std" panose="020E0602040504020404" pitchFamily="34" charset="0"/>
              </a:rPr>
              <a:t>Tuzla-</a:t>
            </a:r>
            <a:endParaRPr sz="3000" dirty="0">
              <a:latin typeface="Friz Quadrata Std" panose="020E0602040504020404" pitchFamily="34" charset="0"/>
            </a:endParaRPr>
          </a:p>
        </p:txBody>
      </p:sp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87934"/>
              </p:ext>
            </p:extLst>
          </p:nvPr>
        </p:nvGraphicFramePr>
        <p:xfrm>
          <a:off x="533399" y="1537889"/>
          <a:ext cx="7296573" cy="34972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11839"/>
                <a:gridCol w="1284734"/>
              </a:tblGrid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 </a:t>
                      </a:r>
                      <a:r>
                        <a:rPr lang="hr-HR" sz="1000" u="none" strike="noStrike" dirty="0" err="1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angio</a:t>
                      </a:r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sale 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5,3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Magnet 3 Tesla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4,9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u="none" strike="noStrike" dirty="0" smtClean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SPECT CT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2,6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3 C-luk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1,2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CT uređaj 64/128 slajsni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1,1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Aparat za vantjelesni krvotok EKC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1,1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Digitalni </a:t>
                      </a:r>
                      <a:r>
                        <a:rPr lang="hr-HR" sz="1000" u="none" strike="noStrike" dirty="0" err="1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mamograf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0,8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Endobronhoskopski</a:t>
                      </a:r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</a:t>
                      </a:r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ultrazvuk - EBUS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0,7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6 aparata za anesteziju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0,5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Medicinska oprema grupa I-1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0,5 </a:t>
                      </a:r>
                      <a:r>
                        <a:rPr lang="hr-HR" sz="10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mil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5 respiratora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372.500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Navigacioni sistem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297.800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30 monitora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285.000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91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Ortopedske baterijske bušilice i pile sa EC motorima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239.315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10 termokautera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221.000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Sentinel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220.000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Bolnička posteljina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214.999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Neuromonitoring za operativne zahvate na kičmi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205.000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ECMO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190.000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Sanitet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170.940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Inkubator sa vagom i monitorom</a:t>
                      </a:r>
                      <a:endParaRPr lang="hr-HR" sz="1000" b="0" i="0" u="none" strike="noStrike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153.800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48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UKUPNO 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25.997.103</a:t>
                      </a:r>
                      <a:r>
                        <a:rPr lang="hr-HR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iz Quadrata Std" panose="020E0602040504020404" pitchFamily="34" charset="0"/>
                        </a:rPr>
                        <a:t> KM</a:t>
                      </a:r>
                      <a:endParaRPr lang="hr-HR" sz="1000" b="0" i="0" u="none" strike="noStrike" dirty="0">
                        <a:solidFill>
                          <a:schemeClr val="tx1"/>
                        </a:solidFill>
                        <a:effectLst/>
                        <a:latin typeface="Friz Quadrata Std" panose="020E0602040504020404" pitchFamily="34" charset="0"/>
                      </a:endParaRPr>
                    </a:p>
                  </a:txBody>
                  <a:tcPr marL="6567" marR="6567" marT="65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325294" y="5719255"/>
            <a:ext cx="4818706" cy="247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sz="1000" dirty="0">
                <a:latin typeface="Friz Quadrata Std" panose="020E0602040504020404" pitchFamily="34" charset="0"/>
              </a:rPr>
              <a:t>* Prikazane su samo najznačajnije vrijednosti nabavke vrijednosti iznad 150.000 KM</a:t>
            </a: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Zdravstvo</a:t>
            </a:r>
            <a:r>
              <a:rPr lang="bs-Latn-BA" sz="3800" dirty="0">
                <a:latin typeface="Friz Quadrata Std" panose="020E0602040504020404" pitchFamily="34" charset="0"/>
              </a:rPr>
              <a:t/>
            </a:r>
            <a:br>
              <a:rPr lang="bs-Latn-BA" sz="3800" dirty="0">
                <a:latin typeface="Friz Quadrata Std" panose="020E0602040504020404" pitchFamily="34" charset="0"/>
              </a:rPr>
            </a:b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lang="bs-Latn-BA" sz="3800" dirty="0">
                <a:latin typeface="Friz Quadrata Std" panose="020E0602040504020404" pitchFamily="34" charset="0"/>
              </a:rPr>
              <a:t>-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sz="3800" dirty="0" err="1">
                <a:latin typeface="Friz Quadrata Std" panose="020E0602040504020404" pitchFamily="34" charset="0"/>
              </a:rPr>
              <a:t>ulaganja</a:t>
            </a:r>
            <a:r>
              <a:rPr sz="3800" dirty="0">
                <a:latin typeface="Friz Quadrata Std" panose="020E0602040504020404" pitchFamily="34" charset="0"/>
              </a:rPr>
              <a:t> i </a:t>
            </a:r>
            <a:r>
              <a:rPr sz="3800" dirty="0" err="1">
                <a:latin typeface="Friz Quadrata Std" panose="020E0602040504020404" pitchFamily="34" charset="0"/>
              </a:rPr>
              <a:t>dostupnost</a:t>
            </a:r>
            <a:r>
              <a:rPr lang="bs-Latn-BA" sz="3800" dirty="0">
                <a:latin typeface="Friz Quadrata Std" panose="020E0602040504020404" pitchFamily="34" charset="0"/>
              </a:rPr>
              <a:t> -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8311"/>
            <a:ext cx="7044350" cy="2665660"/>
          </a:xfrm>
        </p:spPr>
        <p:txBody>
          <a:bodyPr>
            <a:normAutofit fontScale="92500" lnSpcReduction="10000"/>
          </a:bodyPr>
          <a:lstStyle/>
          <a:p>
            <a:r>
              <a:rPr sz="2800" dirty="0" err="1" smtClean="0">
                <a:latin typeface="Friz Quadrata Std" panose="020E0602040504020404" pitchFamily="34" charset="0"/>
              </a:rPr>
              <a:t>Zapošljavanje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>
                <a:latin typeface="Friz Quadrata Std" panose="020E0602040504020404" pitchFamily="34" charset="0"/>
              </a:rPr>
              <a:t>87 </a:t>
            </a:r>
            <a:r>
              <a:rPr sz="2800" dirty="0" err="1">
                <a:latin typeface="Friz Quadrata Std" panose="020E0602040504020404" pitchFamily="34" charset="0"/>
              </a:rPr>
              <a:t>doktora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širom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smtClean="0">
                <a:latin typeface="Friz Quadrata Std" panose="020E0602040504020404" pitchFamily="34" charset="0"/>
              </a:rPr>
              <a:t>TK</a:t>
            </a:r>
            <a:endParaRPr lang="bs-Latn-BA" sz="2800" dirty="0">
              <a:latin typeface="Friz Quadrata Std" panose="020E0602040504020404" pitchFamily="34" charset="0"/>
            </a:endParaRPr>
          </a:p>
          <a:p>
            <a:pPr lvl="1"/>
            <a:r>
              <a:rPr lang="bs-Latn-BA" sz="2500" dirty="0" smtClean="0">
                <a:latin typeface="Friz Quadrata Std" panose="020E0602040504020404" pitchFamily="34" charset="0"/>
              </a:rPr>
              <a:t>76 doktora medicine</a:t>
            </a:r>
          </a:p>
          <a:p>
            <a:pPr lvl="1"/>
            <a:r>
              <a:rPr lang="bs-Latn-BA" sz="2500" dirty="0" smtClean="0">
                <a:latin typeface="Friz Quadrata Std" panose="020E0602040504020404" pitchFamily="34" charset="0"/>
              </a:rPr>
              <a:t>11 doktora stomatologije</a:t>
            </a:r>
          </a:p>
          <a:p>
            <a:pPr lvl="1"/>
            <a:endParaRPr sz="2500" dirty="0">
              <a:latin typeface="Friz Quadrata Std" panose="020E0602040504020404" pitchFamily="34" charset="0"/>
            </a:endParaRPr>
          </a:p>
          <a:p>
            <a:r>
              <a:rPr sz="2800" dirty="0">
                <a:latin typeface="Friz Quadrata Std" panose="020E0602040504020404" pitchFamily="34" charset="0"/>
              </a:rPr>
              <a:t>1.098 </a:t>
            </a:r>
            <a:r>
              <a:rPr sz="2800" dirty="0" err="1">
                <a:latin typeface="Friz Quadrata Std" panose="020E0602040504020404" pitchFamily="34" charset="0"/>
              </a:rPr>
              <a:t>lijekova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na</a:t>
            </a:r>
            <a:r>
              <a:rPr sz="2800" dirty="0">
                <a:latin typeface="Friz Quadrata Std" panose="020E0602040504020404" pitchFamily="34" charset="0"/>
              </a:rPr>
              <a:t> A </a:t>
            </a:r>
            <a:r>
              <a:rPr sz="2800" dirty="0" err="1" smtClean="0">
                <a:latin typeface="Friz Quadrata Std" panose="020E0602040504020404" pitchFamily="34" charset="0"/>
              </a:rPr>
              <a:t>listi</a:t>
            </a:r>
            <a:r>
              <a:rPr lang="bs-Latn-BA" sz="2800" dirty="0" smtClean="0">
                <a:latin typeface="Friz Quadrata Std" panose="020E0602040504020404" pitchFamily="34" charset="0"/>
              </a:rPr>
              <a:t> (esencijalna lista)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endParaRPr lang="bs-Latn-BA" sz="2800" dirty="0" smtClean="0">
              <a:latin typeface="Friz Quadrata Std" panose="020E0602040504020404" pitchFamily="34" charset="0"/>
            </a:endParaRPr>
          </a:p>
          <a:p>
            <a:pPr lvl="1"/>
            <a:endParaRPr lang="bs-Latn-BA" sz="2500" dirty="0" smtClean="0">
              <a:latin typeface="Friz Quadrata Std" panose="020E0602040504020404" pitchFamily="34" charset="0"/>
            </a:endParaRPr>
          </a:p>
          <a:p>
            <a:r>
              <a:rPr lang="bs-Latn-BA" sz="2800" dirty="0" smtClean="0">
                <a:latin typeface="Friz Quadrata Std" panose="020E0602040504020404" pitchFamily="34" charset="0"/>
              </a:rPr>
              <a:t>P</a:t>
            </a:r>
            <a:r>
              <a:rPr sz="2800" dirty="0" err="1" smtClean="0">
                <a:latin typeface="Friz Quadrata Std" panose="020E0602040504020404" pitchFamily="34" charset="0"/>
              </a:rPr>
              <a:t>roširena</a:t>
            </a:r>
            <a:r>
              <a:rPr sz="2800" dirty="0" smtClean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lista</a:t>
            </a:r>
            <a:r>
              <a:rPr sz="2800" dirty="0">
                <a:latin typeface="Friz Quadrata Std" panose="020E0602040504020404" pitchFamily="34" charset="0"/>
              </a:rPr>
              <a:t> </a:t>
            </a:r>
            <a:r>
              <a:rPr sz="2800" dirty="0" err="1">
                <a:latin typeface="Friz Quadrata Std" panose="020E0602040504020404" pitchFamily="34" charset="0"/>
              </a:rPr>
              <a:t>pomagala</a:t>
            </a:r>
            <a:endParaRPr sz="2800" dirty="0">
              <a:latin typeface="Friz Quadrata Std" panose="020E06020405040204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1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3800" dirty="0" err="1">
                <a:latin typeface="Friz Quadrata Std" panose="020E0602040504020404" pitchFamily="34" charset="0"/>
              </a:rPr>
              <a:t>Saobraćaj</a:t>
            </a:r>
            <a:r>
              <a:rPr sz="3800" dirty="0">
                <a:latin typeface="Friz Quadrata Std" panose="020E0602040504020404" pitchFamily="34" charset="0"/>
              </a:rPr>
              <a:t> </a:t>
            </a:r>
            <a:r>
              <a:rPr lang="bs-Latn-BA" sz="3800" dirty="0" smtClean="0">
                <a:latin typeface="Friz Quadrata Std" panose="020E0602040504020404" pitchFamily="34" charset="0"/>
              </a:rPr>
              <a:t/>
            </a:r>
            <a:br>
              <a:rPr lang="bs-Latn-BA" sz="3800" dirty="0" smtClean="0">
                <a:latin typeface="Friz Quadrata Std" panose="020E0602040504020404" pitchFamily="34" charset="0"/>
              </a:rPr>
            </a:br>
            <a:r>
              <a:rPr sz="3800" dirty="0" smtClean="0">
                <a:latin typeface="Friz Quadrata Std" panose="020E0602040504020404" pitchFamily="34" charset="0"/>
              </a:rPr>
              <a:t>i </a:t>
            </a:r>
            <a:r>
              <a:rPr sz="3800" dirty="0" err="1" smtClean="0">
                <a:latin typeface="Friz Quadrata Std" panose="020E0602040504020404" pitchFamily="34" charset="0"/>
              </a:rPr>
              <a:t>infrastrukturni</a:t>
            </a:r>
            <a:r>
              <a:rPr sz="3800" dirty="0" smtClean="0">
                <a:latin typeface="Friz Quadrata Std" panose="020E0602040504020404" pitchFamily="34" charset="0"/>
              </a:rPr>
              <a:t> </a:t>
            </a:r>
            <a:r>
              <a:rPr sz="3800" dirty="0" err="1">
                <a:latin typeface="Friz Quadrata Std" panose="020E0602040504020404" pitchFamily="34" charset="0"/>
              </a:rPr>
              <a:t>razvoj</a:t>
            </a:r>
            <a:endParaRPr sz="3800" dirty="0">
              <a:latin typeface="Friz Quadrata Std" panose="020E0602040504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3" y="1770880"/>
            <a:ext cx="7008137" cy="3051734"/>
          </a:xfrm>
        </p:spPr>
        <p:txBody>
          <a:bodyPr>
            <a:noAutofit/>
          </a:bodyPr>
          <a:lstStyle/>
          <a:p>
            <a:r>
              <a:rPr sz="2600" dirty="0" err="1">
                <a:latin typeface="Friz Quadrata Std" panose="020E0602040504020404" pitchFamily="34" charset="0"/>
              </a:rPr>
              <a:t>Povratak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Wizz</a:t>
            </a:r>
            <a:r>
              <a:rPr sz="2600" dirty="0">
                <a:latin typeface="Friz Quadrata Std" panose="020E0602040504020404" pitchFamily="34" charset="0"/>
              </a:rPr>
              <a:t> Air </a:t>
            </a:r>
            <a:r>
              <a:rPr sz="2600" dirty="0" err="1">
                <a:latin typeface="Friz Quadrata Std" panose="020E0602040504020404" pitchFamily="34" charset="0"/>
              </a:rPr>
              <a:t>baze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na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Aerodrom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smtClean="0">
                <a:latin typeface="Friz Quadrata Std" panose="020E0602040504020404" pitchFamily="34" charset="0"/>
              </a:rPr>
              <a:t>Tuzla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r>
              <a:rPr sz="2600" dirty="0" smtClean="0">
                <a:latin typeface="Friz Quadrata Std" panose="020E0602040504020404" pitchFamily="34" charset="0"/>
              </a:rPr>
              <a:t>13 </a:t>
            </a:r>
            <a:r>
              <a:rPr sz="2600" dirty="0" err="1">
                <a:latin typeface="Friz Quadrata Std" panose="020E0602040504020404" pitchFamily="34" charset="0"/>
              </a:rPr>
              <a:t>avio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destinacija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iz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 smtClean="0">
                <a:latin typeface="Friz Quadrata Std" panose="020E0602040504020404" pitchFamily="34" charset="0"/>
              </a:rPr>
              <a:t>Tuzle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r>
              <a:rPr sz="2600" dirty="0" smtClean="0">
                <a:latin typeface="Friz Quadrata Std" panose="020E0602040504020404" pitchFamily="34" charset="0"/>
              </a:rPr>
              <a:t>30 </a:t>
            </a:r>
            <a:r>
              <a:rPr sz="2600" dirty="0" err="1">
                <a:latin typeface="Friz Quadrata Std" panose="020E0602040504020404" pitchFamily="34" charset="0"/>
              </a:rPr>
              <a:t>miliona</a:t>
            </a:r>
            <a:r>
              <a:rPr sz="2600" dirty="0">
                <a:latin typeface="Friz Quadrata Std" panose="020E0602040504020404" pitchFamily="34" charset="0"/>
              </a:rPr>
              <a:t> KM </a:t>
            </a:r>
            <a:r>
              <a:rPr sz="2600" dirty="0" err="1">
                <a:latin typeface="Friz Quadrata Std" panose="020E0602040504020404" pitchFamily="34" charset="0"/>
              </a:rPr>
              <a:t>kredit</a:t>
            </a:r>
            <a:r>
              <a:rPr sz="2600" dirty="0">
                <a:latin typeface="Friz Quadrata Std" panose="020E0602040504020404" pitchFamily="34" charset="0"/>
              </a:rPr>
              <a:t> za </a:t>
            </a:r>
            <a:r>
              <a:rPr sz="2600" dirty="0" err="1">
                <a:latin typeface="Friz Quadrata Std" panose="020E0602040504020404" pitchFamily="34" charset="0"/>
              </a:rPr>
              <a:t>regionalne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 smtClean="0">
                <a:latin typeface="Friz Quadrata Std" panose="020E0602040504020404" pitchFamily="34" charset="0"/>
              </a:rPr>
              <a:t>puteve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r>
              <a:rPr sz="2600" dirty="0" err="1" smtClean="0">
                <a:latin typeface="Friz Quadrata Std" panose="020E0602040504020404" pitchFamily="34" charset="0"/>
              </a:rPr>
              <a:t>Inicijative</a:t>
            </a:r>
            <a:r>
              <a:rPr sz="2600" dirty="0" smtClean="0">
                <a:latin typeface="Friz Quadrata Std" panose="020E0602040504020404" pitchFamily="34" charset="0"/>
              </a:rPr>
              <a:t> </a:t>
            </a:r>
            <a:r>
              <a:rPr sz="2600" dirty="0">
                <a:latin typeface="Friz Quadrata Std" panose="020E0602040504020404" pitchFamily="34" charset="0"/>
              </a:rPr>
              <a:t>za </a:t>
            </a:r>
            <a:r>
              <a:rPr sz="2600" dirty="0" err="1">
                <a:latin typeface="Friz Quadrata Std" panose="020E0602040504020404" pitchFamily="34" charset="0"/>
              </a:rPr>
              <a:t>deblokadu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strateških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>
                <a:latin typeface="Friz Quadrata Std" panose="020E0602040504020404" pitchFamily="34" charset="0"/>
              </a:rPr>
              <a:t>saobraćajnih</a:t>
            </a:r>
            <a:r>
              <a:rPr sz="2600" dirty="0">
                <a:latin typeface="Friz Quadrata Std" panose="020E0602040504020404" pitchFamily="34" charset="0"/>
              </a:rPr>
              <a:t> </a:t>
            </a:r>
            <a:r>
              <a:rPr sz="2600" dirty="0" err="1" smtClean="0">
                <a:latin typeface="Friz Quadrata Std" panose="020E0602040504020404" pitchFamily="34" charset="0"/>
              </a:rPr>
              <a:t>projekata</a:t>
            </a:r>
            <a:endParaRPr lang="bs-Latn-BA" sz="2600" dirty="0">
              <a:latin typeface="Friz Quadrata Std" panose="020E0602040504020404" pitchFamily="34" charset="0"/>
            </a:endParaRPr>
          </a:p>
          <a:p>
            <a:r>
              <a:rPr lang="bs-Latn-BA" sz="2600" dirty="0" smtClean="0">
                <a:latin typeface="Friz Quadrata Std" panose="020E0602040504020404" pitchFamily="34" charset="0"/>
              </a:rPr>
              <a:t>Inicijativa sa turskim partnerima za </a:t>
            </a:r>
            <a:r>
              <a:rPr lang="bs-Latn-BA" sz="2600" dirty="0" err="1" smtClean="0">
                <a:latin typeface="Friz Quadrata Std" panose="020E0602040504020404" pitchFamily="34" charset="0"/>
              </a:rPr>
              <a:t>Kargo</a:t>
            </a:r>
            <a:r>
              <a:rPr lang="bs-Latn-BA" sz="2600" dirty="0" smtClean="0">
                <a:latin typeface="Friz Quadrata Std" panose="020E0602040504020404" pitchFamily="34" charset="0"/>
              </a:rPr>
              <a:t> </a:t>
            </a:r>
            <a:r>
              <a:rPr lang="bs-Latn-BA" sz="2600" dirty="0">
                <a:latin typeface="Friz Quadrata Std" panose="020E0602040504020404" pitchFamily="34" charset="0"/>
              </a:rPr>
              <a:t>centar i </a:t>
            </a:r>
            <a:r>
              <a:rPr lang="bs-Latn-BA" sz="2600" dirty="0" smtClean="0">
                <a:latin typeface="Friz Quadrata Std" panose="020E0602040504020404" pitchFamily="34" charset="0"/>
              </a:rPr>
              <a:t>Slobodnu zonu </a:t>
            </a:r>
            <a:r>
              <a:rPr lang="bs-Latn-BA" sz="2600" dirty="0">
                <a:latin typeface="Friz Quadrata Std" panose="020E0602040504020404" pitchFamily="34" charset="0"/>
              </a:rPr>
              <a:t>na Aerodromu </a:t>
            </a:r>
            <a:endParaRPr sz="2600" dirty="0">
              <a:latin typeface="Friz Quadrata Std" panose="020E0602040504020404" pitchFamily="34" charset="0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210" y="564921"/>
            <a:ext cx="683093" cy="8107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Plava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126</TotalTime>
  <Words>785</Words>
  <Application>Microsoft Office PowerPoint</Application>
  <PresentationFormat>Prikaz na zaslonu (16:9)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4" baseType="lpstr">
      <vt:lpstr>Arial</vt:lpstr>
      <vt:lpstr>Friz Quadrata</vt:lpstr>
      <vt:lpstr>Friz Quadrata Std</vt:lpstr>
      <vt:lpstr>Trebuchet MS</vt:lpstr>
      <vt:lpstr>Berlin</vt:lpstr>
      <vt:lpstr>Vlada Tuzlanskog kantona - 2025. godina -</vt:lpstr>
      <vt:lpstr>Vlada TK u 2025.  - ključni pokazatelji-</vt:lpstr>
      <vt:lpstr>Investicije u 2025. godini</vt:lpstr>
      <vt:lpstr>Poticaji i direktna  podrška građanima</vt:lpstr>
      <vt:lpstr>Novi investicijski ciklus  vrijedan skoro 50 miliona KM </vt:lpstr>
      <vt:lpstr>Ostale aktivnosti</vt:lpstr>
      <vt:lpstr>Zdravstvo -26 miliona KM investicija u UKC Tuzla-</vt:lpstr>
      <vt:lpstr>Zdravstvo  - ulaganja i dostupnost -</vt:lpstr>
      <vt:lpstr>Saobraćaj  i infrastrukturni razvoj</vt:lpstr>
      <vt:lpstr>Okoliš  i energijska efikasnost</vt:lpstr>
      <vt:lpstr>PowerPointova prezentacija</vt:lpstr>
      <vt:lpstr>Socijalna politika  i briga o ranjivima</vt:lpstr>
      <vt:lpstr>Mladi, sport i kultura</vt:lpstr>
      <vt:lpstr>Boračko-invalidska zaštita</vt:lpstr>
      <vt:lpstr>Obrazovanje i nauka</vt:lpstr>
      <vt:lpstr>Obrazovanje i nauka</vt:lpstr>
      <vt:lpstr>Sigurnost i pravosuđe</vt:lpstr>
      <vt:lpstr>Zaključak</vt:lpstr>
      <vt:lpstr>Sretnu i uspješnu novu 2026. godinu, želi vam  Vlada Tuzlanskog kantona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 Vlade Tuzlanskog kantona – 2025</dc:title>
  <dc:subject/>
  <dc:creator>BMensur</dc:creator>
  <cp:keywords/>
  <dc:description>generated using python-pptx</dc:description>
  <cp:lastModifiedBy>BMensur</cp:lastModifiedBy>
  <cp:revision>21</cp:revision>
  <cp:lastPrinted>2025-12-26T10:10:42Z</cp:lastPrinted>
  <dcterms:created xsi:type="dcterms:W3CDTF">2013-01-27T09:14:16Z</dcterms:created>
  <dcterms:modified xsi:type="dcterms:W3CDTF">2025-12-30T07:49:00Z</dcterms:modified>
  <cp:category/>
</cp:coreProperties>
</file>